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88" r:id="rId6"/>
    <p:sldId id="314" r:id="rId7"/>
    <p:sldId id="315" r:id="rId8"/>
    <p:sldId id="316" r:id="rId9"/>
    <p:sldId id="317" r:id="rId10"/>
    <p:sldId id="278" r:id="rId11"/>
    <p:sldId id="318" r:id="rId12"/>
    <p:sldId id="279" r:id="rId13"/>
    <p:sldId id="338" r:id="rId14"/>
    <p:sldId id="339" r:id="rId15"/>
    <p:sldId id="340" r:id="rId16"/>
    <p:sldId id="341" r:id="rId17"/>
    <p:sldId id="342" r:id="rId18"/>
    <p:sldId id="343" r:id="rId19"/>
    <p:sldId id="319" r:id="rId20"/>
    <p:sldId id="320" r:id="rId21"/>
    <p:sldId id="322" r:id="rId22"/>
    <p:sldId id="321" r:id="rId23"/>
    <p:sldId id="323" r:id="rId24"/>
    <p:sldId id="273" r:id="rId25"/>
    <p:sldId id="275" r:id="rId26"/>
    <p:sldId id="276" r:id="rId27"/>
    <p:sldId id="272" r:id="rId28"/>
    <p:sldId id="277" r:id="rId29"/>
    <p:sldId id="274" r:id="rId30"/>
    <p:sldId id="324" r:id="rId31"/>
    <p:sldId id="326" r:id="rId32"/>
    <p:sldId id="325" r:id="rId33"/>
    <p:sldId id="327" r:id="rId34"/>
    <p:sldId id="328" r:id="rId35"/>
    <p:sldId id="283" r:id="rId36"/>
    <p:sldId id="280" r:id="rId37"/>
    <p:sldId id="281" r:id="rId38"/>
    <p:sldId id="282" r:id="rId39"/>
    <p:sldId id="286" r:id="rId40"/>
    <p:sldId id="284" r:id="rId41"/>
    <p:sldId id="331" r:id="rId42"/>
    <p:sldId id="329" r:id="rId43"/>
    <p:sldId id="332" r:id="rId44"/>
    <p:sldId id="333" r:id="rId45"/>
    <p:sldId id="334" r:id="rId46"/>
    <p:sldId id="335" r:id="rId47"/>
    <p:sldId id="336" r:id="rId48"/>
    <p:sldId id="293" r:id="rId49"/>
    <p:sldId id="292" r:id="rId50"/>
    <p:sldId id="295" r:id="rId51"/>
    <p:sldId id="294" r:id="rId52"/>
    <p:sldId id="291" r:id="rId53"/>
    <p:sldId id="290" r:id="rId54"/>
    <p:sldId id="297" r:id="rId55"/>
    <p:sldId id="296" r:id="rId56"/>
    <p:sldId id="299" r:id="rId57"/>
    <p:sldId id="298" r:id="rId58"/>
    <p:sldId id="302" r:id="rId59"/>
    <p:sldId id="300" r:id="rId60"/>
    <p:sldId id="303" r:id="rId61"/>
    <p:sldId id="301" r:id="rId62"/>
    <p:sldId id="305" r:id="rId63"/>
    <p:sldId id="304" r:id="rId64"/>
    <p:sldId id="307" r:id="rId65"/>
    <p:sldId id="306" r:id="rId66"/>
    <p:sldId id="309" r:id="rId67"/>
    <p:sldId id="308" r:id="rId68"/>
    <p:sldId id="311" r:id="rId69"/>
    <p:sldId id="310" r:id="rId70"/>
    <p:sldId id="312" r:id="rId71"/>
    <p:sldId id="313" r:id="rId72"/>
    <p:sldId id="271" r:id="rId73"/>
    <p:sldId id="337" r:id="rId7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173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85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75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30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1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59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56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04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58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184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23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2179A-EF46-4B9C-99A4-98D72ACC4CC6}" type="datetimeFigureOut">
              <a:rPr lang="zh-TW" altLang="en-US" smtClean="0"/>
              <a:t>2014/6/10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8A48E-2822-487C-B993-FCA65FC35D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03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../clipboard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341970"/>
            <a:ext cx="9144000" cy="2387600"/>
          </a:xfrm>
        </p:spPr>
        <p:txBody>
          <a:bodyPr/>
          <a:lstStyle/>
          <a:p>
            <a:r>
              <a:rPr lang="zh-TW" altLang="en-US" dirty="0" smtClean="0"/>
              <a:t>計算物理概論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期末專題報告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113307"/>
            <a:ext cx="9144000" cy="310356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小組名稱：蔡期超級神</a:t>
            </a:r>
            <a:endParaRPr lang="en-US" altLang="zh-TW" dirty="0" smtClean="0"/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9922212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 </a:t>
            </a:r>
            <a:r>
              <a:rPr lang="zh-TW" altLang="en-US" dirty="0" smtClean="0"/>
              <a:t>王郁傑</a:t>
            </a:r>
            <a:endParaRPr lang="en-US" altLang="zh-TW" dirty="0" smtClean="0"/>
          </a:p>
          <a:p>
            <a:r>
              <a:rPr lang="en-US" altLang="zh-TW" dirty="0" smtClean="0"/>
              <a:t>9930125 </a:t>
            </a:r>
            <a:r>
              <a:rPr lang="zh-TW" altLang="en-US" dirty="0" smtClean="0"/>
              <a:t>    許智鈞</a:t>
            </a:r>
            <a:endParaRPr lang="en-US" altLang="zh-TW" dirty="0" smtClean="0"/>
          </a:p>
          <a:p>
            <a:r>
              <a:rPr lang="en-US" altLang="zh-TW" dirty="0" smtClean="0"/>
              <a:t>101022118 </a:t>
            </a:r>
            <a:r>
              <a:rPr lang="zh-TW" altLang="en-US" dirty="0" smtClean="0"/>
              <a:t>蔡期超</a:t>
            </a:r>
            <a:endParaRPr lang="en-US" altLang="zh-TW" dirty="0" smtClean="0"/>
          </a:p>
          <a:p>
            <a:r>
              <a:rPr lang="en-US" altLang="zh-TW" dirty="0" smtClean="0"/>
              <a:t>101022119 </a:t>
            </a:r>
            <a:r>
              <a:rPr lang="zh-TW" altLang="en-US" dirty="0" smtClean="0"/>
              <a:t>陳    寧</a:t>
            </a:r>
            <a:endParaRPr lang="en-US" altLang="zh-TW" dirty="0" smtClean="0"/>
          </a:p>
          <a:p>
            <a:r>
              <a:rPr lang="en-US" altLang="zh-TW" dirty="0" smtClean="0"/>
              <a:t>101022127 </a:t>
            </a:r>
            <a:r>
              <a:rPr lang="zh-TW" altLang="en-US" dirty="0" smtClean="0"/>
              <a:t>謝明皓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629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Simple </a:t>
            </a:r>
            <a:r>
              <a:rPr lang="en-US" altLang="zh-TW" dirty="0"/>
              <a:t>H</a:t>
            </a:r>
            <a:r>
              <a:rPr lang="en-US" altLang="zh-TW" dirty="0" smtClean="0"/>
              <a:t>armonic Oscillator: x-t Plot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79" y="1825625"/>
            <a:ext cx="9450042" cy="4351338"/>
          </a:xfrm>
        </p:spPr>
      </p:pic>
    </p:spTree>
    <p:extLst>
      <p:ext uri="{BB962C8B-B14F-4D97-AF65-F5344CB8AC3E}">
        <p14:creationId xmlns:p14="http://schemas.microsoft.com/office/powerpoint/2010/main" val="251296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Simple Harmonic Oscillator: </a:t>
            </a:r>
            <a:r>
              <a:rPr lang="en-US" altLang="zh-TW" dirty="0" smtClean="0"/>
              <a:t>v-t </a:t>
            </a:r>
            <a:r>
              <a:rPr lang="en-US" altLang="zh-TW" dirty="0"/>
              <a:t>Plot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79" y="1825625"/>
            <a:ext cx="9450042" cy="4351338"/>
          </a:xfrm>
        </p:spPr>
      </p:pic>
    </p:spTree>
    <p:extLst>
      <p:ext uri="{BB962C8B-B14F-4D97-AF65-F5344CB8AC3E}">
        <p14:creationId xmlns:p14="http://schemas.microsoft.com/office/powerpoint/2010/main" val="96535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Simple Harmonic Oscillator: </a:t>
            </a:r>
            <a:r>
              <a:rPr lang="en-US" altLang="zh-TW" dirty="0" smtClean="0"/>
              <a:t>Phase Diagram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31" y="1825625"/>
            <a:ext cx="5850538" cy="4351338"/>
          </a:xfrm>
        </p:spPr>
      </p:pic>
    </p:spTree>
    <p:extLst>
      <p:ext uri="{BB962C8B-B14F-4D97-AF65-F5344CB8AC3E}">
        <p14:creationId xmlns:p14="http://schemas.microsoft.com/office/powerpoint/2010/main" val="32520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Lissajous</a:t>
            </a:r>
            <a:r>
              <a:rPr lang="en-US" altLang="zh-TW" dirty="0" smtClean="0"/>
              <a:t> Curves: Code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zh-TW" sz="7200" dirty="0"/>
              <a:t>from </a:t>
            </a:r>
            <a:r>
              <a:rPr lang="en-US" altLang="zh-TW" sz="7200" dirty="0" err="1"/>
              <a:t>pylab</a:t>
            </a:r>
            <a:r>
              <a:rPr lang="en-US" altLang="zh-TW" sz="7200" dirty="0"/>
              <a:t> import*</a:t>
            </a:r>
          </a:p>
          <a:p>
            <a:r>
              <a:rPr lang="en-US" altLang="zh-TW" sz="7200" dirty="0"/>
              <a:t>from math import*</a:t>
            </a:r>
          </a:p>
          <a:p>
            <a:r>
              <a:rPr lang="en-US" altLang="zh-TW" sz="7200" dirty="0"/>
              <a:t>x0=10</a:t>
            </a:r>
          </a:p>
          <a:p>
            <a:r>
              <a:rPr lang="en-US" altLang="zh-TW" sz="7200" dirty="0"/>
              <a:t>v0=0</a:t>
            </a:r>
          </a:p>
          <a:p>
            <a:r>
              <a:rPr lang="en-US" altLang="zh-TW" sz="7200" dirty="0"/>
              <a:t>w=</a:t>
            </a:r>
            <a:r>
              <a:rPr lang="en-US" altLang="zh-TW" sz="7200" dirty="0" err="1"/>
              <a:t>math.pi</a:t>
            </a:r>
            <a:endParaRPr lang="en-US" altLang="zh-TW" sz="7200" dirty="0"/>
          </a:p>
          <a:p>
            <a:r>
              <a:rPr lang="en-US" altLang="zh-TW" sz="7200" dirty="0"/>
              <a:t>F=50</a:t>
            </a:r>
          </a:p>
          <a:p>
            <a:r>
              <a:rPr lang="en-US" altLang="zh-TW" sz="7200" dirty="0"/>
              <a:t>Q=0.05</a:t>
            </a:r>
          </a:p>
          <a:p>
            <a:r>
              <a:rPr lang="en-US" altLang="zh-TW" sz="7200" dirty="0"/>
              <a:t>t=0 #initial time</a:t>
            </a:r>
          </a:p>
          <a:p>
            <a:r>
              <a:rPr lang="en-US" altLang="zh-TW" sz="7200" dirty="0"/>
              <a:t>h=0.001 #time step size</a:t>
            </a:r>
          </a:p>
          <a:p>
            <a:r>
              <a:rPr lang="en-US" altLang="zh-TW" sz="7200" dirty="0"/>
              <a:t>T=500 #time interval</a:t>
            </a:r>
          </a:p>
          <a:p>
            <a:r>
              <a:rPr lang="en-US" altLang="zh-TW" sz="7200" dirty="0"/>
              <a:t>N=T/h #data number</a:t>
            </a:r>
          </a:p>
          <a:p>
            <a:endParaRPr lang="en-US" altLang="zh-TW" sz="4500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091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Lissajous</a:t>
            </a:r>
            <a:r>
              <a:rPr lang="en-US" altLang="zh-TW" dirty="0"/>
              <a:t> Curves: Code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 err="1"/>
              <a:t>xdat</a:t>
            </a:r>
            <a:r>
              <a:rPr lang="en-US" altLang="zh-TW" sz="1800" dirty="0"/>
              <a:t>=[]</a:t>
            </a:r>
          </a:p>
          <a:p>
            <a:r>
              <a:rPr lang="en-US" altLang="zh-TW" sz="1800" dirty="0" err="1"/>
              <a:t>vdat</a:t>
            </a:r>
            <a:r>
              <a:rPr lang="en-US" altLang="zh-TW" sz="1800" dirty="0"/>
              <a:t>=[]#velocity data store here</a:t>
            </a:r>
          </a:p>
          <a:p>
            <a:r>
              <a:rPr lang="en-US" altLang="zh-TW" sz="1800" dirty="0"/>
              <a:t>time=[]#time stored here</a:t>
            </a:r>
          </a:p>
          <a:p>
            <a:r>
              <a:rPr lang="en-US" altLang="zh-TW" sz="1800" dirty="0"/>
              <a:t>driven=[]</a:t>
            </a:r>
          </a:p>
          <a:p>
            <a:r>
              <a:rPr lang="en-US" altLang="zh-TW" sz="1800" dirty="0"/>
              <a:t>driven1=[]</a:t>
            </a:r>
          </a:p>
          <a:p>
            <a:r>
              <a:rPr lang="en-US" altLang="zh-TW" sz="1800" dirty="0"/>
              <a:t/>
            </a:r>
            <a:br>
              <a:rPr lang="en-US" altLang="zh-TW" sz="1800" dirty="0"/>
            </a:br>
            <a:endParaRPr lang="en-US" altLang="zh-TW" sz="1800" dirty="0"/>
          </a:p>
          <a:p>
            <a:r>
              <a:rPr lang="en-US" altLang="zh-TW" sz="1800" dirty="0"/>
              <a:t>v0=v0+h*(-x0-v0/Q)/2</a:t>
            </a:r>
          </a:p>
          <a:p>
            <a:r>
              <a:rPr lang="en-US" altLang="zh-TW" sz="1800" dirty="0"/>
              <a:t/>
            </a:r>
            <a:br>
              <a:rPr lang="en-US" altLang="zh-TW" sz="1800" dirty="0"/>
            </a:b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61797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Lissajous</a:t>
            </a:r>
            <a:r>
              <a:rPr lang="en-US" altLang="zh-TW" dirty="0"/>
              <a:t> Curves: Code 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/>
              <a:t>while(t&lt;=T-200):</a:t>
            </a:r>
          </a:p>
          <a:p>
            <a:r>
              <a:rPr lang="en-US" altLang="zh-TW" sz="1800" dirty="0"/>
              <a:t>x1=x0+h*v0</a:t>
            </a:r>
          </a:p>
          <a:p>
            <a:r>
              <a:rPr lang="en-US" altLang="zh-TW" sz="1800" dirty="0"/>
              <a:t>v1=v0+h*(-x1-v0/</a:t>
            </a:r>
            <a:r>
              <a:rPr lang="en-US" altLang="zh-TW" sz="1800" dirty="0" err="1"/>
              <a:t>Q+math.cos</a:t>
            </a:r>
            <a:r>
              <a:rPr lang="en-US" altLang="zh-TW" sz="1800" dirty="0"/>
              <a:t>(w*t))</a:t>
            </a:r>
          </a:p>
          <a:p>
            <a:r>
              <a:rPr lang="en-US" altLang="zh-TW" sz="1800" dirty="0"/>
              <a:t>x0=x1</a:t>
            </a:r>
          </a:p>
          <a:p>
            <a:r>
              <a:rPr lang="en-US" altLang="zh-TW" sz="1800" dirty="0"/>
              <a:t>v0=v1</a:t>
            </a:r>
          </a:p>
          <a:p>
            <a:r>
              <a:rPr lang="en-US" altLang="zh-TW" sz="1800" dirty="0"/>
              <a:t>t=</a:t>
            </a:r>
            <a:r>
              <a:rPr lang="en-US" altLang="zh-TW" sz="1800" dirty="0" err="1"/>
              <a:t>t+h</a:t>
            </a:r>
            <a:endParaRPr lang="zh-TW" altLang="en-US" sz="1800" dirty="0"/>
          </a:p>
          <a:p>
            <a:endParaRPr lang="en-US" altLang="zh-TW" sz="1800" dirty="0" smtClean="0"/>
          </a:p>
          <a:p>
            <a:r>
              <a:rPr lang="en-US" altLang="zh-TW" sz="1800" dirty="0"/>
              <a:t>while(t&lt;=T):</a:t>
            </a:r>
          </a:p>
          <a:p>
            <a:r>
              <a:rPr lang="en-US" altLang="zh-TW" sz="1800" dirty="0"/>
              <a:t>x1=x0+h*v0</a:t>
            </a:r>
          </a:p>
          <a:p>
            <a:r>
              <a:rPr lang="en-US" altLang="zh-TW" sz="1800" dirty="0"/>
              <a:t>v1=v0+h*(-x1-v0/</a:t>
            </a:r>
            <a:r>
              <a:rPr lang="en-US" altLang="zh-TW" sz="1800" dirty="0" err="1"/>
              <a:t>Q+math.cos</a:t>
            </a:r>
            <a:r>
              <a:rPr lang="en-US" altLang="zh-TW" sz="1800" dirty="0"/>
              <a:t>(w*t)) </a:t>
            </a:r>
          </a:p>
          <a:p>
            <a:r>
              <a:rPr lang="en-US" altLang="zh-TW" sz="1800" dirty="0"/>
              <a:t>p=w*t</a:t>
            </a:r>
          </a:p>
          <a:p>
            <a:r>
              <a:rPr lang="en-US" altLang="zh-TW" sz="1800" dirty="0"/>
              <a:t>a=</a:t>
            </a:r>
            <a:r>
              <a:rPr lang="en-US" altLang="zh-TW" sz="1800" dirty="0" err="1"/>
              <a:t>math.cos</a:t>
            </a:r>
            <a:r>
              <a:rPr lang="en-US" altLang="zh-TW" sz="1800" dirty="0"/>
              <a:t>(p)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547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Lissajous</a:t>
            </a:r>
            <a:r>
              <a:rPr lang="en-US" altLang="zh-TW" dirty="0"/>
              <a:t> Curves: Code </a:t>
            </a:r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 err="1" smtClean="0"/>
              <a:t>xdat.append</a:t>
            </a:r>
            <a:r>
              <a:rPr lang="en-US" altLang="zh-TW" sz="1800" dirty="0" smtClean="0"/>
              <a:t>(x1)</a:t>
            </a:r>
          </a:p>
          <a:p>
            <a:r>
              <a:rPr lang="en-US" altLang="zh-TW" sz="1800" dirty="0" err="1" smtClean="0"/>
              <a:t>vdat.append</a:t>
            </a:r>
            <a:r>
              <a:rPr lang="en-US" altLang="zh-TW" sz="1800" dirty="0" smtClean="0"/>
              <a:t>(v1)</a:t>
            </a:r>
          </a:p>
          <a:p>
            <a:r>
              <a:rPr lang="en-US" altLang="zh-TW" sz="1800" dirty="0" err="1" smtClean="0"/>
              <a:t>time.append</a:t>
            </a:r>
            <a:r>
              <a:rPr lang="en-US" altLang="zh-TW" sz="1800" dirty="0" smtClean="0"/>
              <a:t>(t)</a:t>
            </a:r>
          </a:p>
          <a:p>
            <a:r>
              <a:rPr lang="en-US" altLang="zh-TW" sz="1800" dirty="0" err="1" smtClean="0"/>
              <a:t>driven.append</a:t>
            </a:r>
            <a:r>
              <a:rPr lang="en-US" altLang="zh-TW" sz="1800" dirty="0" smtClean="0"/>
              <a:t>(a)</a:t>
            </a:r>
          </a:p>
          <a:p>
            <a:r>
              <a:rPr lang="en-US" altLang="zh-TW" sz="1800" dirty="0" smtClean="0"/>
              <a:t>x0=x1</a:t>
            </a:r>
          </a:p>
          <a:p>
            <a:r>
              <a:rPr lang="en-US" altLang="zh-TW" sz="1800" dirty="0" smtClean="0"/>
              <a:t>v0=v1</a:t>
            </a:r>
          </a:p>
          <a:p>
            <a:r>
              <a:rPr lang="en-US" altLang="zh-TW" sz="1800" dirty="0" smtClean="0"/>
              <a:t>t=</a:t>
            </a:r>
            <a:r>
              <a:rPr lang="en-US" altLang="zh-TW" sz="1800" dirty="0" err="1" smtClean="0"/>
              <a:t>t+h</a:t>
            </a:r>
            <a:endParaRPr lang="en-US" altLang="zh-TW" sz="1800" dirty="0" smtClean="0"/>
          </a:p>
          <a:p>
            <a:r>
              <a:rPr lang="en-US" altLang="zh-TW" sz="1800" dirty="0" smtClean="0"/>
              <a:t>figure(4)</a:t>
            </a:r>
          </a:p>
          <a:p>
            <a:r>
              <a:rPr lang="en-US" altLang="zh-TW" sz="1800" dirty="0" smtClean="0"/>
              <a:t>title("</a:t>
            </a:r>
            <a:r>
              <a:rPr lang="en-US" altLang="zh-TW" sz="1800" dirty="0" err="1" smtClean="0"/>
              <a:t>Lissajous</a:t>
            </a:r>
            <a:r>
              <a:rPr lang="en-US" altLang="zh-TW" sz="1800" dirty="0" smtClean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47044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Lissajous</a:t>
            </a:r>
            <a:r>
              <a:rPr lang="en-US" altLang="zh-TW" dirty="0"/>
              <a:t> Curves: Code </a:t>
            </a:r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err="1"/>
              <a:t>xlabel</a:t>
            </a:r>
            <a:r>
              <a:rPr lang="en-US" altLang="zh-TW" sz="1800" dirty="0"/>
              <a:t>("x")</a:t>
            </a:r>
          </a:p>
          <a:p>
            <a:r>
              <a:rPr lang="en-US" altLang="zh-TW" sz="1800" dirty="0" err="1"/>
              <a:t>ylabel</a:t>
            </a:r>
            <a:r>
              <a:rPr lang="en-US" altLang="zh-TW" sz="1800" dirty="0"/>
              <a:t>("F")</a:t>
            </a:r>
          </a:p>
          <a:p>
            <a:r>
              <a:rPr lang="en-US" altLang="zh-TW" sz="1800" dirty="0"/>
              <a:t>plot(</a:t>
            </a:r>
            <a:r>
              <a:rPr lang="en-US" altLang="zh-TW" sz="1800" dirty="0" err="1"/>
              <a:t>xdat,driven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grid(True)</a:t>
            </a:r>
          </a:p>
          <a:p>
            <a:r>
              <a:rPr lang="en-US" altLang="zh-TW" sz="1800" dirty="0"/>
              <a:t/>
            </a:r>
            <a:br>
              <a:rPr lang="en-US" altLang="zh-TW" sz="1800" dirty="0"/>
            </a:br>
            <a:endParaRPr lang="en-US" altLang="zh-TW" sz="1800" dirty="0"/>
          </a:p>
          <a:p>
            <a:r>
              <a:rPr lang="en-US" altLang="zh-TW" sz="1800" dirty="0"/>
              <a:t>show()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207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Lissajous</a:t>
            </a:r>
            <a:r>
              <a:rPr lang="en-US" altLang="zh-TW" dirty="0" smtClean="0"/>
              <a:t> Curve: Phase Diagram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39" y="1825625"/>
            <a:ext cx="5840722" cy="4351338"/>
          </a:xfrm>
        </p:spPr>
      </p:pic>
    </p:spTree>
    <p:extLst>
      <p:ext uri="{BB962C8B-B14F-4D97-AF65-F5344CB8AC3E}">
        <p14:creationId xmlns:p14="http://schemas.microsoft.com/office/powerpoint/2010/main" val="1058106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Damping Harmonic Oscillator: Code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/>
              <a:t>from </a:t>
            </a:r>
            <a:r>
              <a:rPr lang="en-US" altLang="zh-TW" sz="1800" dirty="0" err="1"/>
              <a:t>pylab</a:t>
            </a:r>
            <a:r>
              <a:rPr lang="en-US" altLang="zh-TW" sz="1800" dirty="0"/>
              <a:t> import*</a:t>
            </a:r>
          </a:p>
          <a:p>
            <a:r>
              <a:rPr lang="en-US" altLang="zh-TW" sz="1800" dirty="0"/>
              <a:t>from math import*</a:t>
            </a:r>
          </a:p>
          <a:p>
            <a:r>
              <a:rPr lang="en-US" altLang="zh-TW" sz="1800" dirty="0"/>
              <a:t>x0=10</a:t>
            </a:r>
          </a:p>
          <a:p>
            <a:r>
              <a:rPr lang="en-US" altLang="zh-TW" sz="1800" dirty="0"/>
              <a:t>v0=20</a:t>
            </a:r>
          </a:p>
          <a:p>
            <a:r>
              <a:rPr lang="en-US" altLang="zh-TW" sz="1800" dirty="0"/>
              <a:t>w=2</a:t>
            </a:r>
          </a:p>
          <a:p>
            <a:r>
              <a:rPr lang="en-US" altLang="zh-TW" sz="1800" dirty="0"/>
              <a:t>b=4</a:t>
            </a:r>
          </a:p>
          <a:p>
            <a:r>
              <a:rPr lang="en-US" altLang="zh-TW" sz="1800" dirty="0"/>
              <a:t>t=0 #initial time</a:t>
            </a:r>
          </a:p>
          <a:p>
            <a:r>
              <a:rPr lang="en-US" altLang="zh-TW" sz="1800" dirty="0"/>
              <a:t>h=0.01 #time step size</a:t>
            </a:r>
          </a:p>
        </p:txBody>
      </p:sp>
    </p:spTree>
    <p:extLst>
      <p:ext uri="{BB962C8B-B14F-4D97-AF65-F5344CB8AC3E}">
        <p14:creationId xmlns:p14="http://schemas.microsoft.com/office/powerpoint/2010/main" val="36312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題目：震盪系統的模擬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理論力學的簡諧振子是物理中的經典問題</a:t>
                </a:r>
                <a:endParaRPr lang="en-US" altLang="zh-TW" dirty="0" smtClean="0"/>
              </a:p>
              <a:p>
                <a:r>
                  <a:rPr lang="zh-TW" altLang="en-US" dirty="0"/>
                  <a:t>我們將討論以下的</a:t>
                </a:r>
                <a:r>
                  <a:rPr lang="zh-TW" altLang="en-US" dirty="0" smtClean="0"/>
                  <a:t>問題：</a:t>
                </a:r>
                <a:endParaRPr lang="en-US" altLang="zh-TW" dirty="0" smtClean="0"/>
              </a:p>
              <a:p>
                <a:r>
                  <a:rPr lang="zh-TW" altLang="en-US" dirty="0" smtClean="0"/>
                  <a:t>線性震盪：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𝑥</m:t>
                    </m:r>
                    <m:r>
                      <a:rPr lang="en-US" altLang="zh-TW" b="0" i="1" smtClean="0">
                        <a:latin typeface="Cambria Math"/>
                      </a:rPr>
                      <m:t>=0</m:t>
                    </m:r>
                  </m:oMath>
                </a14:m>
                <a:endParaRPr lang="en-US" altLang="zh-TW" b="0" dirty="0" smtClean="0"/>
              </a:p>
              <a:p>
                <a:r>
                  <a:rPr lang="zh-TW" altLang="en-US" dirty="0" smtClean="0"/>
                  <a:t>線性震盪的位能圖和相位圖</a:t>
                </a:r>
                <a:endParaRPr lang="en-US" altLang="zh-TW" dirty="0" smtClean="0"/>
              </a:p>
              <a:p>
                <a:r>
                  <a:rPr lang="zh-TW" altLang="en-US" b="0" dirty="0"/>
                  <a:t>線性阻尼</a:t>
                </a:r>
                <a:r>
                  <a:rPr lang="zh-TW" altLang="en-US" b="0" dirty="0" smtClean="0"/>
                  <a:t>震盪：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latin typeface="Cambria Math"/>
                      </a:rPr>
                      <m:t>+2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/>
                      </a:rPr>
                      <m:t>β</m:t>
                    </m:r>
                    <m:acc>
                      <m:accPr>
                        <m:chr m:val="̇"/>
                        <m:ctrlPr>
                          <a:rPr lang="el-GR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latin typeface="Cambria Math"/>
                      </a:rPr>
                      <m:t>+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𝑥</m:t>
                    </m:r>
                    <m:r>
                      <a:rPr lang="en-US" altLang="zh-TW" b="0" i="1" smtClean="0">
                        <a:latin typeface="Cambria Math"/>
                      </a:rPr>
                      <m:t>=0</m:t>
                    </m:r>
                  </m:oMath>
                </a14:m>
                <a:endParaRPr lang="en-US" altLang="zh-TW" b="0" dirty="0" smtClean="0"/>
              </a:p>
              <a:p>
                <a:r>
                  <a:rPr lang="zh-TW" altLang="en-US" dirty="0"/>
                  <a:t>強迫</a:t>
                </a:r>
                <a:r>
                  <a:rPr lang="zh-TW" altLang="en-US" dirty="0" smtClean="0"/>
                  <a:t>震盪：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latin typeface="Cambria Math"/>
                      </a:rPr>
                      <m:t>+2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/>
                      </a:rPr>
                      <m:t>β</m:t>
                    </m:r>
                    <m:r>
                      <a:rPr lang="en-US" altLang="zh-TW" b="0" i="1" smtClean="0">
                        <a:latin typeface="Cambria Math"/>
                      </a:rPr>
                      <m:t>𝑥</m:t>
                    </m:r>
                    <m:r>
                      <a:rPr lang="en-US" altLang="zh-TW" b="0" i="1" smtClean="0">
                        <a:latin typeface="Cambria Math"/>
                      </a:rPr>
                      <m:t>+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𝑥</m:t>
                    </m:r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r>
                      <a:rPr lang="en-US" altLang="zh-TW" b="0" i="1" smtClean="0">
                        <a:latin typeface="Cambria Math"/>
                      </a:rPr>
                      <m:t>𝐴𝑐𝑜𝑠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/>
                      </a:rPr>
                      <m:t>ω</m:t>
                    </m:r>
                    <m:r>
                      <a:rPr lang="en-US" altLang="zh-TW" b="0" i="1" smtClean="0">
                        <a:latin typeface="Cambria Math"/>
                      </a:rPr>
                      <m:t>𝑡</m:t>
                    </m:r>
                  </m:oMath>
                </a14:m>
                <a:endParaRPr lang="en-US" altLang="zh-TW" b="0" dirty="0" smtClean="0"/>
              </a:p>
              <a:p>
                <a:endParaRPr lang="en-US" altLang="zh-TW" b="0" dirty="0" smtClean="0"/>
              </a:p>
              <a:p>
                <a:endParaRPr lang="en-US" altLang="zh-TW" b="0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2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Damping Harmonic Oscillator: Code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 err="1"/>
              <a:t>xdat</a:t>
            </a:r>
            <a:r>
              <a:rPr lang="en-US" altLang="zh-TW" sz="1800" dirty="0"/>
              <a:t>=[]</a:t>
            </a:r>
          </a:p>
          <a:p>
            <a:r>
              <a:rPr lang="en-US" altLang="zh-TW" sz="1800" dirty="0" err="1"/>
              <a:t>vdat</a:t>
            </a:r>
            <a:r>
              <a:rPr lang="en-US" altLang="zh-TW" sz="1800" dirty="0"/>
              <a:t>=[]#velocity data store here</a:t>
            </a:r>
          </a:p>
          <a:p>
            <a:r>
              <a:rPr lang="en-US" altLang="zh-TW" sz="1800" dirty="0"/>
              <a:t>time=[]#time stored here</a:t>
            </a:r>
          </a:p>
          <a:p>
            <a:endParaRPr lang="en-US" altLang="zh-TW" sz="1800" dirty="0"/>
          </a:p>
          <a:p>
            <a:r>
              <a:rPr lang="en-US" altLang="zh-TW" sz="1800" dirty="0"/>
              <a:t>v0=v0+h*(-w*w*x0-b*v0)/2</a:t>
            </a:r>
          </a:p>
          <a:p>
            <a:endParaRPr lang="en-US" altLang="zh-TW" sz="1800" dirty="0"/>
          </a:p>
          <a:p>
            <a:r>
              <a:rPr lang="en-US" altLang="zh-TW" sz="1800" dirty="0"/>
              <a:t>while(t&lt;=100):</a:t>
            </a:r>
          </a:p>
          <a:p>
            <a:r>
              <a:rPr lang="en-US" altLang="zh-TW" sz="1800" dirty="0"/>
              <a:t>   </a:t>
            </a:r>
          </a:p>
          <a:p>
            <a:r>
              <a:rPr lang="en-US" altLang="zh-TW" sz="1800" dirty="0"/>
              <a:t>    x1=x0+h*v0</a:t>
            </a:r>
          </a:p>
          <a:p>
            <a:r>
              <a:rPr lang="en-US" altLang="zh-TW" sz="1800" dirty="0"/>
              <a:t>    v1=v0+h*(-w*w*x1-b*v0</a:t>
            </a:r>
            <a:r>
              <a:rPr lang="en-US" altLang="zh-TW" sz="1800" dirty="0" smtClean="0"/>
              <a:t>)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6947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Damping Harmonic Oscillator: Code 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z="2100" dirty="0"/>
              <a:t> </a:t>
            </a:r>
            <a:r>
              <a:rPr lang="en-US" altLang="zh-TW" sz="2100" dirty="0" err="1"/>
              <a:t>xdat.append</a:t>
            </a:r>
            <a:r>
              <a:rPr lang="en-US" altLang="zh-TW" sz="2100" dirty="0"/>
              <a:t>(x1)</a:t>
            </a:r>
          </a:p>
          <a:p>
            <a:r>
              <a:rPr lang="en-US" altLang="zh-TW" sz="2100" dirty="0"/>
              <a:t>    </a:t>
            </a:r>
            <a:r>
              <a:rPr lang="en-US" altLang="zh-TW" sz="2100" dirty="0" err="1"/>
              <a:t>vdat.append</a:t>
            </a:r>
            <a:r>
              <a:rPr lang="en-US" altLang="zh-TW" sz="2100" dirty="0"/>
              <a:t>(v1)</a:t>
            </a:r>
          </a:p>
          <a:p>
            <a:r>
              <a:rPr lang="en-US" altLang="zh-TW" sz="2100" dirty="0"/>
              <a:t>    </a:t>
            </a:r>
            <a:r>
              <a:rPr lang="en-US" altLang="zh-TW" sz="2100" dirty="0" err="1"/>
              <a:t>time.append</a:t>
            </a:r>
            <a:r>
              <a:rPr lang="en-US" altLang="zh-TW" sz="2100" dirty="0"/>
              <a:t>(t)</a:t>
            </a:r>
          </a:p>
          <a:p>
            <a:r>
              <a:rPr lang="en-US" altLang="zh-TW" sz="2100" dirty="0"/>
              <a:t>    x0=x1</a:t>
            </a:r>
          </a:p>
          <a:p>
            <a:r>
              <a:rPr lang="en-US" altLang="zh-TW" sz="2100" dirty="0"/>
              <a:t>    v0=v1</a:t>
            </a:r>
          </a:p>
          <a:p>
            <a:r>
              <a:rPr lang="en-US" altLang="zh-TW" sz="2100" dirty="0"/>
              <a:t>    t=</a:t>
            </a:r>
            <a:r>
              <a:rPr lang="en-US" altLang="zh-TW" sz="2100" dirty="0" err="1"/>
              <a:t>t+h</a:t>
            </a:r>
            <a:endParaRPr lang="en-US" altLang="zh-TW" sz="2100" dirty="0"/>
          </a:p>
          <a:p>
            <a:r>
              <a:rPr lang="en-US" altLang="zh-TW" sz="2100" dirty="0"/>
              <a:t>   </a:t>
            </a:r>
          </a:p>
          <a:p>
            <a:r>
              <a:rPr lang="en-US" altLang="zh-TW" sz="2100" dirty="0"/>
              <a:t>figure(1)</a:t>
            </a:r>
          </a:p>
          <a:p>
            <a:r>
              <a:rPr lang="en-US" altLang="zh-TW" sz="2100" dirty="0"/>
              <a:t>title("Damped harmonic oscillator motion")</a:t>
            </a:r>
          </a:p>
          <a:p>
            <a:r>
              <a:rPr lang="en-US" altLang="zh-TW" sz="2100" dirty="0" err="1"/>
              <a:t>xlabel</a:t>
            </a:r>
            <a:r>
              <a:rPr lang="en-US" altLang="zh-TW" sz="2100" dirty="0"/>
              <a:t>(" Time")</a:t>
            </a:r>
          </a:p>
          <a:p>
            <a:r>
              <a:rPr lang="en-US" altLang="zh-TW" sz="2100" dirty="0" err="1"/>
              <a:t>ylabel</a:t>
            </a:r>
            <a:r>
              <a:rPr lang="en-US" altLang="zh-TW" sz="2100" dirty="0"/>
              <a:t>("x")</a:t>
            </a:r>
          </a:p>
          <a:p>
            <a:r>
              <a:rPr lang="en-US" altLang="zh-TW" sz="2100" dirty="0"/>
              <a:t>plot(</a:t>
            </a:r>
            <a:r>
              <a:rPr lang="en-US" altLang="zh-TW" sz="2100" dirty="0" err="1"/>
              <a:t>time,xdat</a:t>
            </a:r>
            <a:r>
              <a:rPr lang="en-US" altLang="zh-TW" sz="2100" dirty="0"/>
              <a:t>)</a:t>
            </a:r>
          </a:p>
          <a:p>
            <a:r>
              <a:rPr lang="en-US" altLang="zh-TW" sz="2100" dirty="0"/>
              <a:t>grid(True</a:t>
            </a:r>
            <a:r>
              <a:rPr lang="en-US" altLang="zh-TW" sz="2100" dirty="0" smtClean="0"/>
              <a:t>)</a:t>
            </a:r>
            <a:endParaRPr lang="en-US" altLang="zh-TW" sz="2100" dirty="0"/>
          </a:p>
          <a:p>
            <a:endParaRPr lang="en-US" altLang="zh-TW" sz="1800" dirty="0" smtClean="0"/>
          </a:p>
          <a:p>
            <a:endParaRPr lang="en-US" altLang="zh-TW" sz="1800" dirty="0"/>
          </a:p>
          <a:p>
            <a:endParaRPr lang="en-US" altLang="zh-TW" sz="21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5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Damping Harmonic Oscillator: Code </a:t>
            </a:r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/>
              <a:t>figure(2)</a:t>
            </a:r>
          </a:p>
          <a:p>
            <a:r>
              <a:rPr lang="en-US" altLang="zh-TW" sz="1800" dirty="0"/>
              <a:t>title("Damped harmonic oscillator motion")</a:t>
            </a:r>
          </a:p>
          <a:p>
            <a:r>
              <a:rPr lang="en-US" altLang="zh-TW" sz="1800" dirty="0" err="1"/>
              <a:t>xlabel</a:t>
            </a:r>
            <a:r>
              <a:rPr lang="en-US" altLang="zh-TW" sz="1800" dirty="0"/>
              <a:t>("Time")</a:t>
            </a:r>
          </a:p>
          <a:p>
            <a:r>
              <a:rPr lang="en-US" altLang="zh-TW" sz="1800" dirty="0" err="1"/>
              <a:t>ylabel</a:t>
            </a:r>
            <a:r>
              <a:rPr lang="en-US" altLang="zh-TW" sz="1800" dirty="0"/>
              <a:t>("Velocity")</a:t>
            </a:r>
          </a:p>
          <a:p>
            <a:r>
              <a:rPr lang="en-US" altLang="zh-TW" sz="1800" dirty="0"/>
              <a:t>plot(</a:t>
            </a:r>
            <a:r>
              <a:rPr lang="en-US" altLang="zh-TW" sz="1800" dirty="0" err="1"/>
              <a:t>time,vdat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grid(True)</a:t>
            </a:r>
          </a:p>
          <a:p>
            <a:r>
              <a:rPr lang="en-US" altLang="zh-TW" sz="1800" dirty="0"/>
              <a:t>figure(3)</a:t>
            </a:r>
          </a:p>
          <a:p>
            <a:r>
              <a:rPr lang="en-US" altLang="zh-TW" sz="1800" dirty="0"/>
              <a:t>title("Damped harmonic oscillator motion</a:t>
            </a:r>
            <a:r>
              <a:rPr lang="en-US" altLang="zh-TW" sz="1800" dirty="0" smtClean="0"/>
              <a:t>")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1787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Damping Harmonic Oscillator: Code </a:t>
            </a:r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err="1"/>
              <a:t>xlabel</a:t>
            </a:r>
            <a:r>
              <a:rPr lang="en-US" altLang="zh-TW" sz="1800" dirty="0"/>
              <a:t>("x")</a:t>
            </a:r>
          </a:p>
          <a:p>
            <a:r>
              <a:rPr lang="en-US" altLang="zh-TW" sz="1800" dirty="0" err="1"/>
              <a:t>ylabel</a:t>
            </a:r>
            <a:r>
              <a:rPr lang="en-US" altLang="zh-TW" sz="1800" dirty="0"/>
              <a:t>("velocity")</a:t>
            </a:r>
          </a:p>
          <a:p>
            <a:r>
              <a:rPr lang="en-US" altLang="zh-TW" sz="1800" dirty="0"/>
              <a:t>plot(</a:t>
            </a:r>
            <a:r>
              <a:rPr lang="en-US" altLang="zh-TW" sz="1800" dirty="0" err="1"/>
              <a:t>xdat,vdat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grid(True)</a:t>
            </a:r>
          </a:p>
          <a:p>
            <a:endParaRPr lang="en-US" altLang="zh-TW" sz="1800" dirty="0"/>
          </a:p>
          <a:p>
            <a:r>
              <a:rPr lang="en-US" altLang="zh-TW" sz="1800" dirty="0"/>
              <a:t>show</a:t>
            </a:r>
            <a:r>
              <a:rPr lang="en-US" altLang="zh-TW" sz="1800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901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Damping Harmonic Oscillator: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Underdamping</a:t>
            </a:r>
            <a:r>
              <a:rPr lang="en-US" altLang="zh-TW" dirty="0" smtClean="0"/>
              <a:t> Motion: x-t Plot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32741" y="3763879"/>
                <a:ext cx="221708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TW" sz="3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3000" b="0" i="1" smtClean="0">
                          <a:latin typeface="Cambria Math"/>
                        </a:rPr>
                        <m:t>/4</m:t>
                      </m:r>
                      <m:r>
                        <a:rPr lang="en-US" altLang="zh-TW" sz="3000" i="1">
                          <a:latin typeface="Cambria Math"/>
                        </a:rPr>
                        <m:t>&lt;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3000" i="1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TW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41" y="3763879"/>
                <a:ext cx="2217082" cy="55399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65" y="1825625"/>
            <a:ext cx="587027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32741" y="2755961"/>
                <a:ext cx="285693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i="1">
                          <a:latin typeface="Cambria Math"/>
                        </a:rPr>
                        <m:t>𝑤</m:t>
                      </m:r>
                      <m:r>
                        <a:rPr lang="en-US" altLang="zh-TW" sz="3000" i="1">
                          <a:latin typeface="Cambria Math"/>
                        </a:rPr>
                        <m:t>=2, </m:t>
                      </m:r>
                      <m:r>
                        <a:rPr lang="en-US" altLang="zh-TW" sz="3000" i="1">
                          <a:latin typeface="Cambria Math"/>
                        </a:rPr>
                        <m:t>𝑏</m:t>
                      </m:r>
                      <m:r>
                        <a:rPr lang="en-US" altLang="zh-TW" sz="3000" i="1">
                          <a:latin typeface="Cambria Math"/>
                        </a:rPr>
                        <m:t>=0.05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41" y="2755961"/>
                <a:ext cx="2856936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4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Damping Harmonic Oscillator: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Underdamping</a:t>
            </a:r>
            <a:r>
              <a:rPr lang="en-US" altLang="zh-TW" dirty="0" smtClean="0"/>
              <a:t> Motion: Phase Diagram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45192" y="3643653"/>
                <a:ext cx="22170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TW" sz="3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3000" b="0" i="1" smtClean="0">
                          <a:latin typeface="Cambria Math"/>
                        </a:rPr>
                        <m:t>/4&lt;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3000" i="1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TW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92" y="3643653"/>
                <a:ext cx="2217082" cy="55399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65" y="1825625"/>
            <a:ext cx="587027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45192" y="2620880"/>
                <a:ext cx="285693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𝑤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=2, 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𝑏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=0.05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92" y="2620880"/>
                <a:ext cx="2856936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4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Damping Harmonic Oscillator: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Critically damping Motion</a:t>
            </a:r>
            <a:r>
              <a:rPr lang="en-US" altLang="zh-TW" dirty="0"/>
              <a:t>: x-t Plot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26374" y="2856591"/>
                <a:ext cx="235199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𝑤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=2, 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𝑏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74" y="2856591"/>
                <a:ext cx="2351991" cy="55399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65" y="1825625"/>
            <a:ext cx="587027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6374" y="3763879"/>
                <a:ext cx="221547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TW" sz="3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3000" b="0" i="1" smtClean="0">
                          <a:latin typeface="Cambria Math"/>
                        </a:rPr>
                        <m:t>/4=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3000" i="1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TW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74" y="3763879"/>
                <a:ext cx="2215478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5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Damping Harmonic Oscillator: </a:t>
            </a:r>
            <a:br>
              <a:rPr lang="en-US" altLang="zh-TW" dirty="0"/>
            </a:br>
            <a:r>
              <a:rPr lang="en-US" altLang="zh-TW" dirty="0" smtClean="0"/>
              <a:t>Critically damping </a:t>
            </a:r>
            <a:r>
              <a:rPr lang="en-US" altLang="zh-TW" dirty="0"/>
              <a:t>Motion: Phase Diagram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65" y="1825625"/>
            <a:ext cx="587027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24428" y="2662444"/>
                <a:ext cx="235199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i="1">
                          <a:latin typeface="Cambria Math"/>
                        </a:rPr>
                        <m:t>𝑤</m:t>
                      </m:r>
                      <m:r>
                        <a:rPr lang="en-US" altLang="zh-TW" sz="3000" i="1">
                          <a:latin typeface="Cambria Math"/>
                        </a:rPr>
                        <m:t>=2, </m:t>
                      </m:r>
                      <m:r>
                        <a:rPr lang="en-US" altLang="zh-TW" sz="3000" i="1">
                          <a:latin typeface="Cambria Math"/>
                        </a:rPr>
                        <m:t>𝑏</m:t>
                      </m:r>
                      <m:r>
                        <a:rPr lang="en-US" altLang="zh-TW" sz="3000" i="1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28" y="2662444"/>
                <a:ext cx="2351991" cy="553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24428" y="3795053"/>
                <a:ext cx="221547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TW" sz="3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3000" b="0" i="1" smtClean="0">
                          <a:latin typeface="Cambria Math"/>
                        </a:rPr>
                        <m:t>/4=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3000" i="1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TW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28" y="3795053"/>
                <a:ext cx="2215478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8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Damping Harmonic Oscillator: </a:t>
            </a:r>
            <a:br>
              <a:rPr lang="en-US" altLang="zh-TW" dirty="0"/>
            </a:br>
            <a:r>
              <a:rPr lang="en-US" altLang="zh-TW" dirty="0" err="1" smtClean="0"/>
              <a:t>Overdamping</a:t>
            </a:r>
            <a:r>
              <a:rPr lang="en-US" altLang="zh-TW" dirty="0" smtClean="0"/>
              <a:t> </a:t>
            </a:r>
            <a:r>
              <a:rPr lang="en-US" altLang="zh-TW" dirty="0"/>
              <a:t>Motion: x-t Plot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65" y="1825625"/>
            <a:ext cx="587027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72474" y="2672834"/>
                <a:ext cx="256518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i="1" smtClean="0">
                          <a:latin typeface="Cambria Math"/>
                        </a:rPr>
                        <m:t>𝑤</m:t>
                      </m:r>
                      <m:r>
                        <a:rPr lang="en-US" altLang="zh-TW" sz="3000" i="1" smtClean="0">
                          <a:latin typeface="Cambria Math"/>
                        </a:rPr>
                        <m:t>=2, </m:t>
                      </m:r>
                      <m:r>
                        <a:rPr lang="en-US" altLang="zh-TW" sz="3000" i="1" smtClean="0">
                          <a:latin typeface="Cambria Math"/>
                        </a:rPr>
                        <m:t>𝑏</m:t>
                      </m:r>
                      <m:r>
                        <a:rPr lang="en-US" altLang="zh-TW" sz="3000" i="1" smtClean="0">
                          <a:latin typeface="Cambria Math"/>
                        </a:rPr>
                        <m:t>=10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74" y="2672834"/>
                <a:ext cx="2565189" cy="553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72474" y="3613666"/>
                <a:ext cx="221708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TW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3000" i="1">
                          <a:latin typeface="Cambria Math"/>
                        </a:rPr>
                        <m:t>/4&gt;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3000" i="1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TW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74" y="3613666"/>
                <a:ext cx="2217082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4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Damping Harmonic Oscillator: </a:t>
            </a:r>
            <a:br>
              <a:rPr lang="en-US" altLang="zh-TW" dirty="0"/>
            </a:br>
            <a:r>
              <a:rPr lang="en-US" altLang="zh-TW" dirty="0" err="1" smtClean="0"/>
              <a:t>Overdamping</a:t>
            </a:r>
            <a:r>
              <a:rPr lang="en-US" altLang="zh-TW" dirty="0" smtClean="0"/>
              <a:t> </a:t>
            </a:r>
            <a:r>
              <a:rPr lang="en-US" altLang="zh-TW" dirty="0"/>
              <a:t>Motion: Phase Diagram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65" y="1825625"/>
            <a:ext cx="587027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01872" y="2714397"/>
                <a:ext cx="256518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i="1">
                          <a:latin typeface="Cambria Math"/>
                        </a:rPr>
                        <m:t>𝑤</m:t>
                      </m:r>
                      <m:r>
                        <a:rPr lang="en-US" altLang="zh-TW" sz="3000" i="1">
                          <a:latin typeface="Cambria Math"/>
                        </a:rPr>
                        <m:t>=2, </m:t>
                      </m:r>
                      <m:r>
                        <a:rPr lang="en-US" altLang="zh-TW" sz="3000" i="1">
                          <a:latin typeface="Cambria Math"/>
                        </a:rPr>
                        <m:t>𝑏</m:t>
                      </m:r>
                      <m:r>
                        <a:rPr lang="en-US" altLang="zh-TW" sz="3000" i="1">
                          <a:latin typeface="Cambria Math"/>
                        </a:rPr>
                        <m:t>=10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72" y="2714397"/>
                <a:ext cx="2565189" cy="553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01872" y="3616036"/>
                <a:ext cx="221708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TW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3000" i="1">
                          <a:latin typeface="Cambria Math"/>
                        </a:rPr>
                        <m:t>/4&gt;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3000" i="1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TW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72" y="3616036"/>
                <a:ext cx="2217082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8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探討方式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利用</a:t>
                </a:r>
                <a:r>
                  <a:rPr lang="en-US" altLang="zh-TW" dirty="0" smtClean="0"/>
                  <a:t>Euler</a:t>
                </a:r>
                <a:r>
                  <a:rPr lang="zh-TW" altLang="en-US" dirty="0" smtClean="0"/>
                  <a:t>法、</a:t>
                </a:r>
                <a:r>
                  <a:rPr lang="en-US" altLang="zh-TW" dirty="0" smtClean="0"/>
                  <a:t>Newton</a:t>
                </a:r>
                <a:r>
                  <a:rPr lang="zh-TW" altLang="en-US" dirty="0" smtClean="0"/>
                  <a:t>定律以及</a:t>
                </a:r>
                <a:r>
                  <a:rPr lang="en-US" altLang="zh-TW" dirty="0" smtClean="0"/>
                  <a:t>Feynman</a:t>
                </a:r>
                <a:r>
                  <a:rPr lang="zh-TW" altLang="en-US" dirty="0"/>
                  <a:t>演算法</a:t>
                </a:r>
                <a:r>
                  <a:rPr lang="zh-TW" altLang="en-US" dirty="0" smtClean="0"/>
                  <a:t>，帶入初始值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zh-TW" altLang="en-US" b="0" i="1" smtClean="0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zh-TW" altLang="en-US" i="1">
                        <a:latin typeface="Cambria Math"/>
                      </a:rPr>
                      <m:t>求解</m:t>
                    </m:r>
                    <m:r>
                      <a:rPr lang="zh-TW" altLang="en-US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TW" b="0" dirty="0" smtClean="0"/>
              </a:p>
              <a:p>
                <a:r>
                  <a:rPr lang="zh-TW" altLang="en-US" dirty="0" smtClean="0"/>
                  <a:t>由總能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/>
                      </a:rPr>
                      <m:t>𝐸</m:t>
                    </m:r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/>
                      </a:rPr>
                      <m:t>𝑘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l-GR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 smtClean="0"/>
                  <a:t>求出位能和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TW" altLang="en-US" dirty="0" smtClean="0"/>
                  <a:t>關係。</a:t>
                </a:r>
                <a:endParaRPr lang="en-US" altLang="zh-TW" dirty="0" smtClean="0"/>
              </a:p>
              <a:p>
                <a:r>
                  <a:rPr lang="zh-TW" altLang="en-US" dirty="0"/>
                  <a:t>阻尼震盪</a:t>
                </a:r>
                <a:r>
                  <a:rPr lang="zh-TW" altLang="en-US" dirty="0" smtClean="0"/>
                  <a:t>考慮三種情形：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 smtClean="0"/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/>
                          </a:rPr>
                          <m:t>β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&lt;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 smtClean="0"/>
                  <a:t>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/>
                          </a:rPr>
                          <m:t>β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b="0" dirty="0" smtClean="0"/>
                  <a:t/>
                </a:r>
                <a:br>
                  <a:rPr lang="en-US" altLang="zh-TW" b="0" dirty="0" smtClean="0"/>
                </a:br>
                <a:r>
                  <a:rPr lang="en-US" altLang="zh-TW" b="0" dirty="0" smtClean="0"/>
                  <a:t>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/>
                          </a:rPr>
                          <m:t>β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&gt;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b="0" dirty="0" smtClean="0"/>
              </a:p>
              <a:p>
                <a:r>
                  <a:rPr lang="zh-TW" altLang="en-US" b="0" dirty="0" smtClean="0"/>
                  <a:t>在不同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/>
                      </a:rPr>
                      <m:t>β</m:t>
                    </m:r>
                  </m:oMath>
                </a14:m>
                <a:r>
                  <a:rPr lang="zh-TW" altLang="en-US" b="0" dirty="0" smtClean="0"/>
                  <a:t>值下，振幅和時間的關係圖。</a:t>
                </a:r>
                <a:endParaRPr lang="en-US" altLang="zh-TW" b="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8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Driven Harmonic </a:t>
            </a:r>
            <a:r>
              <a:rPr lang="en-US" altLang="zh-TW" dirty="0"/>
              <a:t>Oscillator: </a:t>
            </a:r>
            <a:r>
              <a:rPr lang="en-US" altLang="zh-TW" dirty="0" smtClean="0"/>
              <a:t>Code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/>
              <a:t>from </a:t>
            </a:r>
            <a:r>
              <a:rPr lang="en-US" altLang="zh-TW" sz="1800" dirty="0" err="1"/>
              <a:t>pylab</a:t>
            </a:r>
            <a:r>
              <a:rPr lang="en-US" altLang="zh-TW" sz="1800" dirty="0"/>
              <a:t> import*</a:t>
            </a:r>
          </a:p>
          <a:p>
            <a:r>
              <a:rPr lang="en-US" altLang="zh-TW" sz="1800" dirty="0"/>
              <a:t>from math import*</a:t>
            </a:r>
          </a:p>
          <a:p>
            <a:r>
              <a:rPr lang="en-US" altLang="zh-TW" sz="1800" dirty="0"/>
              <a:t>x0=10</a:t>
            </a:r>
          </a:p>
          <a:p>
            <a:r>
              <a:rPr lang="en-US" altLang="zh-TW" sz="1800" dirty="0"/>
              <a:t>v0=20</a:t>
            </a:r>
          </a:p>
          <a:p>
            <a:r>
              <a:rPr lang="en-US" altLang="zh-TW" sz="1800" dirty="0"/>
              <a:t>w=2</a:t>
            </a:r>
          </a:p>
          <a:p>
            <a:r>
              <a:rPr lang="en-US" altLang="zh-TW" sz="1800" dirty="0"/>
              <a:t>w0=2</a:t>
            </a:r>
          </a:p>
          <a:p>
            <a:r>
              <a:rPr lang="en-US" altLang="zh-TW" sz="1800" dirty="0"/>
              <a:t>b=10</a:t>
            </a:r>
          </a:p>
          <a:p>
            <a:r>
              <a:rPr lang="en-US" altLang="zh-TW" sz="1800" dirty="0"/>
              <a:t>t=0 #initial time</a:t>
            </a:r>
          </a:p>
          <a:p>
            <a:r>
              <a:rPr lang="en-US" altLang="zh-TW" sz="1800" dirty="0"/>
              <a:t>h=0.01 #time step size</a:t>
            </a:r>
          </a:p>
          <a:p>
            <a:r>
              <a:rPr lang="en-US" altLang="zh-TW" sz="1800" dirty="0"/>
              <a:t>F=100</a:t>
            </a:r>
          </a:p>
        </p:txBody>
      </p:sp>
    </p:spTree>
    <p:extLst>
      <p:ext uri="{BB962C8B-B14F-4D97-AF65-F5344CB8AC3E}">
        <p14:creationId xmlns:p14="http://schemas.microsoft.com/office/powerpoint/2010/main" val="30570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Driven Harmonic Oscillator: Code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 err="1"/>
              <a:t>xdat</a:t>
            </a:r>
            <a:r>
              <a:rPr lang="en-US" altLang="zh-TW" sz="1800" dirty="0"/>
              <a:t>=[]</a:t>
            </a:r>
          </a:p>
          <a:p>
            <a:r>
              <a:rPr lang="en-US" altLang="zh-TW" sz="1800" dirty="0" err="1"/>
              <a:t>vdat</a:t>
            </a:r>
            <a:r>
              <a:rPr lang="en-US" altLang="zh-TW" sz="1800" dirty="0"/>
              <a:t>=[]#velocity data store here</a:t>
            </a:r>
          </a:p>
          <a:p>
            <a:r>
              <a:rPr lang="en-US" altLang="zh-TW" sz="1800" dirty="0"/>
              <a:t>time=[]#time stored here</a:t>
            </a:r>
          </a:p>
          <a:p>
            <a:endParaRPr lang="en-US" altLang="zh-TW" sz="1800" dirty="0"/>
          </a:p>
          <a:p>
            <a:r>
              <a:rPr lang="en-US" altLang="zh-TW" sz="1800" dirty="0"/>
              <a:t>v0=v0+h*(-w*w*x0-b*v0+F*</a:t>
            </a:r>
            <a:r>
              <a:rPr lang="en-US" altLang="zh-TW" sz="1800" dirty="0" err="1"/>
              <a:t>math.cos</a:t>
            </a:r>
            <a:r>
              <a:rPr lang="en-US" altLang="zh-TW" sz="1800" dirty="0"/>
              <a:t>(w0*t))/2</a:t>
            </a:r>
          </a:p>
          <a:p>
            <a:endParaRPr lang="en-US" altLang="zh-TW" sz="1800" dirty="0"/>
          </a:p>
          <a:p>
            <a:r>
              <a:rPr lang="en-US" altLang="zh-TW" sz="1800" dirty="0"/>
              <a:t>while(t&lt;=50):</a:t>
            </a:r>
          </a:p>
          <a:p>
            <a:r>
              <a:rPr lang="en-US" altLang="zh-TW" sz="1800" dirty="0"/>
              <a:t>   </a:t>
            </a:r>
          </a:p>
          <a:p>
            <a:r>
              <a:rPr lang="en-US" altLang="zh-TW" sz="1800" dirty="0"/>
              <a:t>    x1=x0+h*v0</a:t>
            </a:r>
          </a:p>
          <a:p>
            <a:r>
              <a:rPr lang="en-US" altLang="zh-TW" sz="1800" dirty="0"/>
              <a:t>    v1=v0+h*(-w*w*x1-b*v0+F*</a:t>
            </a:r>
            <a:r>
              <a:rPr lang="en-US" altLang="zh-TW" sz="1800" dirty="0" err="1"/>
              <a:t>math.cos</a:t>
            </a:r>
            <a:r>
              <a:rPr lang="en-US" altLang="zh-TW" sz="1800" dirty="0"/>
              <a:t>(w*t))</a:t>
            </a:r>
          </a:p>
          <a:p>
            <a:r>
              <a:rPr lang="en-US" altLang="zh-TW" sz="1800" dirty="0"/>
              <a:t>   </a:t>
            </a:r>
            <a:r>
              <a:rPr lang="en-US" altLang="zh-TW" sz="1800" dirty="0" smtClean="0"/>
              <a:t>    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789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Driven Harmonic Oscillator: Code 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 err="1"/>
              <a:t>xdat.append</a:t>
            </a:r>
            <a:r>
              <a:rPr lang="en-US" altLang="zh-TW" sz="1800" dirty="0"/>
              <a:t>(x1)</a:t>
            </a:r>
          </a:p>
          <a:p>
            <a:r>
              <a:rPr lang="en-US" altLang="zh-TW" sz="1800" dirty="0"/>
              <a:t>    </a:t>
            </a:r>
            <a:r>
              <a:rPr lang="en-US" altLang="zh-TW" sz="1800" dirty="0" err="1"/>
              <a:t>vdat.append</a:t>
            </a:r>
            <a:r>
              <a:rPr lang="en-US" altLang="zh-TW" sz="1800" dirty="0"/>
              <a:t>(v1)</a:t>
            </a:r>
          </a:p>
          <a:p>
            <a:r>
              <a:rPr lang="en-US" altLang="zh-TW" sz="1800" dirty="0"/>
              <a:t>    </a:t>
            </a:r>
            <a:r>
              <a:rPr lang="en-US" altLang="zh-TW" sz="1800" dirty="0" err="1"/>
              <a:t>time.append</a:t>
            </a:r>
            <a:r>
              <a:rPr lang="en-US" altLang="zh-TW" sz="1800" dirty="0"/>
              <a:t>(t)</a:t>
            </a:r>
          </a:p>
          <a:p>
            <a:r>
              <a:rPr lang="en-US" altLang="zh-TW" sz="1800" dirty="0"/>
              <a:t>    x0=x1</a:t>
            </a:r>
          </a:p>
          <a:p>
            <a:r>
              <a:rPr lang="en-US" altLang="zh-TW" sz="1800" dirty="0"/>
              <a:t>    v0=v1</a:t>
            </a:r>
          </a:p>
          <a:p>
            <a:r>
              <a:rPr lang="en-US" altLang="zh-TW" sz="1800" dirty="0"/>
              <a:t>    t=</a:t>
            </a:r>
            <a:r>
              <a:rPr lang="en-US" altLang="zh-TW" sz="1800" dirty="0" err="1"/>
              <a:t>t+h</a:t>
            </a:r>
            <a:endParaRPr lang="en-US" altLang="zh-TW" sz="1800" dirty="0"/>
          </a:p>
          <a:p>
            <a:r>
              <a:rPr lang="en-US" altLang="zh-TW" sz="1800" dirty="0"/>
              <a:t>   </a:t>
            </a:r>
          </a:p>
          <a:p>
            <a:r>
              <a:rPr lang="en-US" altLang="zh-TW" sz="1800" dirty="0"/>
              <a:t>figure(1)</a:t>
            </a:r>
          </a:p>
          <a:p>
            <a:r>
              <a:rPr lang="en-US" altLang="zh-TW" sz="1800" dirty="0"/>
              <a:t>title("Driven harmonic oscillator motion")</a:t>
            </a:r>
          </a:p>
          <a:p>
            <a:r>
              <a:rPr lang="en-US" altLang="zh-TW" sz="1800" dirty="0" err="1"/>
              <a:t>xlabel</a:t>
            </a:r>
            <a:r>
              <a:rPr lang="en-US" altLang="zh-TW" sz="1800" dirty="0"/>
              <a:t>(" Time")</a:t>
            </a:r>
          </a:p>
          <a:p>
            <a:r>
              <a:rPr lang="en-US" altLang="zh-TW" sz="1800" dirty="0" err="1"/>
              <a:t>ylabel</a:t>
            </a:r>
            <a:r>
              <a:rPr lang="en-US" altLang="zh-TW" sz="1800" dirty="0"/>
              <a:t>("x")</a:t>
            </a:r>
          </a:p>
          <a:p>
            <a:r>
              <a:rPr lang="en-US" altLang="zh-TW" sz="1800" dirty="0"/>
              <a:t>plot(</a:t>
            </a:r>
            <a:r>
              <a:rPr lang="en-US" altLang="zh-TW" sz="1800" dirty="0" err="1"/>
              <a:t>time,xdat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grid(True)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9931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Driven Harmonic Oscillator: Code </a:t>
            </a:r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/>
              <a:t>figure(2)</a:t>
            </a:r>
          </a:p>
          <a:p>
            <a:r>
              <a:rPr lang="en-US" altLang="zh-TW" sz="1800" dirty="0"/>
              <a:t>title("Driven harmonic oscillator motion")</a:t>
            </a:r>
          </a:p>
          <a:p>
            <a:r>
              <a:rPr lang="en-US" altLang="zh-TW" sz="1800" dirty="0" err="1"/>
              <a:t>xlabel</a:t>
            </a:r>
            <a:r>
              <a:rPr lang="en-US" altLang="zh-TW" sz="1800" dirty="0"/>
              <a:t>("Time")</a:t>
            </a:r>
          </a:p>
          <a:p>
            <a:r>
              <a:rPr lang="en-US" altLang="zh-TW" sz="1800" dirty="0" err="1"/>
              <a:t>ylabel</a:t>
            </a:r>
            <a:r>
              <a:rPr lang="en-US" altLang="zh-TW" sz="1800" dirty="0"/>
              <a:t>("Velocity")</a:t>
            </a:r>
          </a:p>
          <a:p>
            <a:r>
              <a:rPr lang="en-US" altLang="zh-TW" sz="1800" dirty="0"/>
              <a:t>plot(</a:t>
            </a:r>
            <a:r>
              <a:rPr lang="en-US" altLang="zh-TW" sz="1800" dirty="0" err="1"/>
              <a:t>time,vdat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grid(True)</a:t>
            </a:r>
          </a:p>
          <a:p>
            <a:r>
              <a:rPr lang="en-US" altLang="zh-TW" sz="1800" dirty="0"/>
              <a:t>figure(3)</a:t>
            </a:r>
          </a:p>
          <a:p>
            <a:r>
              <a:rPr lang="en-US" altLang="zh-TW" sz="1800" dirty="0"/>
              <a:t>title("Driven harmonic oscillator motion</a:t>
            </a:r>
            <a:r>
              <a:rPr lang="en-US" altLang="zh-TW" sz="1800" dirty="0" smtClean="0"/>
              <a:t>")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55702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Driven Harmonic Oscillator: Code </a:t>
            </a:r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 err="1"/>
              <a:t>xlabel</a:t>
            </a:r>
            <a:r>
              <a:rPr lang="en-US" altLang="zh-TW" sz="1800" dirty="0"/>
              <a:t>("x")</a:t>
            </a:r>
          </a:p>
          <a:p>
            <a:r>
              <a:rPr lang="en-US" altLang="zh-TW" sz="1800" dirty="0" err="1"/>
              <a:t>ylabel</a:t>
            </a:r>
            <a:r>
              <a:rPr lang="en-US" altLang="zh-TW" sz="1800" dirty="0"/>
              <a:t>("velocity")</a:t>
            </a:r>
          </a:p>
          <a:p>
            <a:r>
              <a:rPr lang="en-US" altLang="zh-TW" sz="1800" dirty="0"/>
              <a:t>plot(</a:t>
            </a:r>
            <a:r>
              <a:rPr lang="en-US" altLang="zh-TW" sz="1800" dirty="0" err="1"/>
              <a:t>xdat,vdat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grid(True)</a:t>
            </a:r>
          </a:p>
          <a:p>
            <a:endParaRPr lang="en-US" altLang="zh-TW" sz="1800" dirty="0"/>
          </a:p>
          <a:p>
            <a:r>
              <a:rPr lang="en-US" altLang="zh-TW" sz="1800" dirty="0"/>
              <a:t>show()</a:t>
            </a:r>
          </a:p>
        </p:txBody>
      </p:sp>
    </p:spTree>
    <p:extLst>
      <p:ext uri="{BB962C8B-B14F-4D97-AF65-F5344CB8AC3E}">
        <p14:creationId xmlns:p14="http://schemas.microsoft.com/office/powerpoint/2010/main" val="384483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altLang="zh-TW" dirty="0" smtClean="0"/>
                  <a:t>Driven SHM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8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altLang="zh-TW" dirty="0" smtClean="0"/>
                  <a:t>Driven SHM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altLang="zh-TW" dirty="0" smtClean="0"/>
                  <a:t>Driven SHM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altLang="zh-TW" dirty="0" smtClean="0"/>
                  <a:t>Driven SHM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7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altLang="zh-TW" dirty="0" smtClean="0"/>
                  <a:t>Driven SHM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0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延伸探討：加入非線性項的混沌效應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討論非線性震盪的相圖</a:t>
                </a:r>
                <a:endParaRPr lang="en-US" altLang="zh-TW" dirty="0" smtClean="0"/>
              </a:p>
              <a:p>
                <a:r>
                  <a:rPr lang="en-US" altLang="zh-TW" dirty="0" smtClean="0"/>
                  <a:t>Van Del Pol oscillator: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</a:rPr>
                      <m:t>ε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𝑓𝑐𝑜𝑠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TW" dirty="0" smtClean="0">
                  <a:effectLst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</a:rPr>
                      <m:t>ε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𝑓𝑐𝑜𝑠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7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altLang="zh-TW" dirty="0" smtClean="0"/>
                  <a:t>Driven SHM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Nonlinear Oscillator: Parameter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Xo=</a:t>
            </a:r>
            <a:r>
              <a:rPr lang="en-US" altLang="zh-TW" dirty="0" smtClean="0">
                <a:effectLst/>
              </a:rPr>
              <a:t>10</a:t>
            </a:r>
            <a:endParaRPr lang="pl-PL" altLang="zh-TW" dirty="0" smtClean="0">
              <a:effectLst/>
            </a:endParaRPr>
          </a:p>
          <a:p>
            <a:r>
              <a:rPr lang="en-US" altLang="zh-TW" dirty="0" smtClean="0"/>
              <a:t>Vo=</a:t>
            </a:r>
            <a:r>
              <a:rPr lang="en-US" altLang="zh-TW" dirty="0" smtClean="0">
                <a:effectLst/>
              </a:rPr>
              <a:t>20</a:t>
            </a:r>
            <a:endParaRPr lang="pl-PL" altLang="zh-TW" dirty="0" smtClean="0">
              <a:effectLst/>
            </a:endParaRPr>
          </a:p>
          <a:p>
            <a:r>
              <a:rPr lang="en-US" altLang="zh-TW" dirty="0" smtClean="0"/>
              <a:t>ω</a:t>
            </a:r>
            <a:r>
              <a:rPr lang="pl-PL" altLang="zh-TW" dirty="0" smtClean="0">
                <a:effectLst/>
              </a:rPr>
              <a:t>=2</a:t>
            </a:r>
          </a:p>
          <a:p>
            <a:r>
              <a:rPr lang="pl-PL" altLang="zh-TW" dirty="0" smtClean="0">
                <a:effectLst/>
              </a:rPr>
              <a:t>Q=10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0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Nonlinear Oscillator</a:t>
            </a:r>
            <a:r>
              <a:rPr lang="en-US" altLang="zh-TW" dirty="0"/>
              <a:t>: </a:t>
            </a:r>
            <a:r>
              <a:rPr lang="en-US" altLang="zh-TW" dirty="0" smtClean="0"/>
              <a:t>Code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#Nonlinear oscillator</a:t>
            </a:r>
          </a:p>
          <a:p>
            <a:r>
              <a:rPr lang="en-US" altLang="zh-TW" sz="1800" dirty="0"/>
              <a:t>#dx/</a:t>
            </a:r>
            <a:r>
              <a:rPr lang="en-US" altLang="zh-TW" sz="1800" dirty="0" err="1"/>
              <a:t>dt</a:t>
            </a:r>
            <a:r>
              <a:rPr lang="en-US" altLang="zh-TW" sz="1800" dirty="0"/>
              <a:t>=v</a:t>
            </a:r>
          </a:p>
          <a:p>
            <a:r>
              <a:rPr lang="en-US" altLang="zh-TW" sz="1800" dirty="0"/>
              <a:t>#dv/</a:t>
            </a:r>
            <a:r>
              <a:rPr lang="en-US" altLang="zh-TW" sz="1800" dirty="0" err="1"/>
              <a:t>dt</a:t>
            </a:r>
            <a:r>
              <a:rPr lang="en-US" altLang="zh-TW" sz="1800" dirty="0"/>
              <a:t>=-w*w*x-b*v</a:t>
            </a:r>
          </a:p>
          <a:p>
            <a:r>
              <a:rPr lang="en-US" altLang="zh-TW" sz="1800" dirty="0"/>
              <a:t>#Feynman Newton algorithm</a:t>
            </a:r>
          </a:p>
          <a:p>
            <a:r>
              <a:rPr lang="en-US" altLang="zh-TW" sz="1800" dirty="0"/>
              <a:t>from </a:t>
            </a:r>
            <a:r>
              <a:rPr lang="en-US" altLang="zh-TW" sz="1800" dirty="0" err="1"/>
              <a:t>pylab</a:t>
            </a:r>
            <a:r>
              <a:rPr lang="en-US" altLang="zh-TW" sz="1800" dirty="0"/>
              <a:t> import*</a:t>
            </a:r>
          </a:p>
          <a:p>
            <a:r>
              <a:rPr lang="en-US" altLang="zh-TW" sz="1800" dirty="0"/>
              <a:t>from math import*</a:t>
            </a:r>
          </a:p>
          <a:p>
            <a:r>
              <a:rPr lang="en-US" altLang="zh-TW" sz="1800" dirty="0"/>
              <a:t>x0=10</a:t>
            </a:r>
          </a:p>
          <a:p>
            <a:r>
              <a:rPr lang="en-US" altLang="zh-TW" sz="1800" dirty="0"/>
              <a:t>v0=20</a:t>
            </a:r>
          </a:p>
          <a:p>
            <a:r>
              <a:rPr lang="en-US" altLang="zh-TW" sz="1800" dirty="0"/>
              <a:t>w=2</a:t>
            </a:r>
          </a:p>
          <a:p>
            <a:r>
              <a:rPr lang="en-US" altLang="zh-TW" sz="1800" dirty="0"/>
              <a:t>Q=10</a:t>
            </a:r>
          </a:p>
          <a:p>
            <a:r>
              <a:rPr lang="en-US" altLang="zh-TW" sz="1800" dirty="0"/>
              <a:t>F=100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183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Nonlinear Oscillator: Code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t=0 #initial time</a:t>
            </a:r>
          </a:p>
          <a:p>
            <a:r>
              <a:rPr lang="en-US" altLang="zh-TW" sz="1800" dirty="0"/>
              <a:t>h=0.001 #time step size</a:t>
            </a:r>
          </a:p>
          <a:p>
            <a:r>
              <a:rPr lang="en-US" altLang="zh-TW" sz="1800" dirty="0"/>
              <a:t>T=1000</a:t>
            </a:r>
          </a:p>
          <a:p>
            <a:endParaRPr lang="en-US" altLang="zh-TW" sz="1800" dirty="0"/>
          </a:p>
          <a:p>
            <a:r>
              <a:rPr lang="en-US" altLang="zh-TW" sz="1800" dirty="0" err="1"/>
              <a:t>xdat</a:t>
            </a:r>
            <a:r>
              <a:rPr lang="en-US" altLang="zh-TW" sz="1800" dirty="0"/>
              <a:t>=[]</a:t>
            </a:r>
          </a:p>
          <a:p>
            <a:r>
              <a:rPr lang="en-US" altLang="zh-TW" sz="1800" dirty="0" err="1"/>
              <a:t>vdat</a:t>
            </a:r>
            <a:r>
              <a:rPr lang="en-US" altLang="zh-TW" sz="1800" dirty="0"/>
              <a:t>=[]#velocity data store here</a:t>
            </a:r>
          </a:p>
          <a:p>
            <a:r>
              <a:rPr lang="en-US" altLang="zh-TW" sz="1800" dirty="0"/>
              <a:t>time=[]#time stored here</a:t>
            </a:r>
          </a:p>
          <a:p>
            <a:endParaRPr lang="en-US" altLang="zh-TW" sz="1800" dirty="0"/>
          </a:p>
          <a:p>
            <a:r>
              <a:rPr lang="en-US" altLang="zh-TW" sz="1800" dirty="0"/>
              <a:t>v0=v0+h*(-x0-v0/Q)/2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325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Nonlinear Oscillator: Code 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while(t&lt;=T-200):</a:t>
            </a:r>
          </a:p>
          <a:p>
            <a:r>
              <a:rPr lang="en-US" altLang="zh-TW" sz="1800" dirty="0"/>
              <a:t>   </a:t>
            </a:r>
          </a:p>
          <a:p>
            <a:r>
              <a:rPr lang="en-US" altLang="zh-TW" sz="1800" dirty="0"/>
              <a:t>    x1=x0+h*v0</a:t>
            </a:r>
          </a:p>
          <a:p>
            <a:r>
              <a:rPr lang="en-US" altLang="zh-TW" sz="1800" dirty="0"/>
              <a:t>    v1=v0+h*(-x1**3+x1-v0/Q+F*</a:t>
            </a:r>
            <a:r>
              <a:rPr lang="en-US" altLang="zh-TW" sz="1800" dirty="0" err="1"/>
              <a:t>math.cos</a:t>
            </a:r>
            <a:r>
              <a:rPr lang="en-US" altLang="zh-TW" sz="1800" dirty="0"/>
              <a:t>(w*t))</a:t>
            </a:r>
          </a:p>
          <a:p>
            <a:r>
              <a:rPr lang="en-US" altLang="zh-TW" sz="1800" dirty="0"/>
              <a:t>   </a:t>
            </a:r>
          </a:p>
          <a:p>
            <a:r>
              <a:rPr lang="en-US" altLang="zh-TW" sz="1800" dirty="0"/>
              <a:t>    x0=x1</a:t>
            </a:r>
          </a:p>
          <a:p>
            <a:r>
              <a:rPr lang="en-US" altLang="zh-TW" sz="1800" dirty="0"/>
              <a:t>    v0=v1</a:t>
            </a:r>
          </a:p>
          <a:p>
            <a:r>
              <a:rPr lang="en-US" altLang="zh-TW" sz="1800" dirty="0"/>
              <a:t>    t=</a:t>
            </a:r>
            <a:r>
              <a:rPr lang="en-US" altLang="zh-TW" sz="1800" dirty="0" err="1"/>
              <a:t>t+h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272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Nonlinear Oscillator: Code </a:t>
            </a:r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z="2300" dirty="0"/>
              <a:t>while(t&lt;=T):</a:t>
            </a:r>
          </a:p>
          <a:p>
            <a:r>
              <a:rPr lang="en-US" altLang="zh-TW" sz="2300" dirty="0"/>
              <a:t>   </a:t>
            </a:r>
          </a:p>
          <a:p>
            <a:r>
              <a:rPr lang="en-US" altLang="zh-TW" sz="2300" dirty="0"/>
              <a:t>    x1=x0+h*v0</a:t>
            </a:r>
          </a:p>
          <a:p>
            <a:r>
              <a:rPr lang="en-US" altLang="zh-TW" sz="2300" dirty="0"/>
              <a:t>    v1=v0+h*(-x1**3+x1-v0/Q+F*</a:t>
            </a:r>
            <a:r>
              <a:rPr lang="en-US" altLang="zh-TW" sz="2300" dirty="0" err="1"/>
              <a:t>math.cos</a:t>
            </a:r>
            <a:r>
              <a:rPr lang="en-US" altLang="zh-TW" sz="2300" dirty="0"/>
              <a:t>(w*t))</a:t>
            </a:r>
          </a:p>
          <a:p>
            <a:r>
              <a:rPr lang="en-US" altLang="zh-TW" sz="2300" dirty="0"/>
              <a:t>   </a:t>
            </a:r>
          </a:p>
          <a:p>
            <a:r>
              <a:rPr lang="en-US" altLang="zh-TW" sz="2300" dirty="0"/>
              <a:t>    </a:t>
            </a:r>
            <a:r>
              <a:rPr lang="en-US" altLang="zh-TW" sz="2300" dirty="0" err="1"/>
              <a:t>xdat.append</a:t>
            </a:r>
            <a:r>
              <a:rPr lang="en-US" altLang="zh-TW" sz="2300" dirty="0"/>
              <a:t>(x1)</a:t>
            </a:r>
          </a:p>
          <a:p>
            <a:r>
              <a:rPr lang="en-US" altLang="zh-TW" sz="2300" dirty="0"/>
              <a:t>    </a:t>
            </a:r>
            <a:r>
              <a:rPr lang="en-US" altLang="zh-TW" sz="2300" dirty="0" err="1"/>
              <a:t>vdat.append</a:t>
            </a:r>
            <a:r>
              <a:rPr lang="en-US" altLang="zh-TW" sz="2300" dirty="0"/>
              <a:t>(v1)</a:t>
            </a:r>
          </a:p>
          <a:p>
            <a:r>
              <a:rPr lang="en-US" altLang="zh-TW" sz="2300" dirty="0"/>
              <a:t>    </a:t>
            </a:r>
            <a:r>
              <a:rPr lang="en-US" altLang="zh-TW" sz="2300" dirty="0" err="1"/>
              <a:t>time.append</a:t>
            </a:r>
            <a:r>
              <a:rPr lang="en-US" altLang="zh-TW" sz="2300" dirty="0"/>
              <a:t>(t)</a:t>
            </a:r>
          </a:p>
          <a:p>
            <a:r>
              <a:rPr lang="en-US" altLang="zh-TW" sz="2300" dirty="0"/>
              <a:t>    x0=x1</a:t>
            </a:r>
          </a:p>
          <a:p>
            <a:r>
              <a:rPr lang="en-US" altLang="zh-TW" sz="2300" dirty="0"/>
              <a:t>    v0=v1</a:t>
            </a:r>
          </a:p>
          <a:p>
            <a:r>
              <a:rPr lang="en-US" altLang="zh-TW" sz="2300" dirty="0"/>
              <a:t>    t=</a:t>
            </a:r>
            <a:r>
              <a:rPr lang="en-US" altLang="zh-TW" sz="2300" dirty="0" err="1"/>
              <a:t>t+h</a:t>
            </a:r>
            <a:endParaRPr lang="en-US" altLang="zh-TW" sz="2300" dirty="0"/>
          </a:p>
          <a:p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7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Nonlinear Oscillator: Code </a:t>
            </a:r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/>
              <a:t>figure(1)</a:t>
            </a:r>
          </a:p>
          <a:p>
            <a:r>
              <a:rPr lang="en-US" altLang="zh-TW" sz="1800" dirty="0"/>
              <a:t>title("x-t")</a:t>
            </a:r>
          </a:p>
          <a:p>
            <a:r>
              <a:rPr lang="en-US" altLang="zh-TW" sz="1800" dirty="0" err="1"/>
              <a:t>xlabel</a:t>
            </a:r>
            <a:r>
              <a:rPr lang="en-US" altLang="zh-TW" sz="1800" dirty="0"/>
              <a:t>(" Time")</a:t>
            </a:r>
          </a:p>
          <a:p>
            <a:r>
              <a:rPr lang="en-US" altLang="zh-TW" sz="1800" dirty="0" err="1"/>
              <a:t>ylabel</a:t>
            </a:r>
            <a:r>
              <a:rPr lang="en-US" altLang="zh-TW" sz="1800" dirty="0"/>
              <a:t>("x")</a:t>
            </a:r>
          </a:p>
          <a:p>
            <a:r>
              <a:rPr lang="en-US" altLang="zh-TW" sz="1800" dirty="0"/>
              <a:t>plot(</a:t>
            </a:r>
            <a:r>
              <a:rPr lang="en-US" altLang="zh-TW" sz="1800" dirty="0" err="1"/>
              <a:t>time,xdat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grid(True)</a:t>
            </a:r>
          </a:p>
          <a:p>
            <a:r>
              <a:rPr lang="en-US" altLang="zh-TW" sz="1800" dirty="0" smtClean="0"/>
              <a:t>figure(3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title("phase diagram</a:t>
            </a:r>
            <a:r>
              <a:rPr lang="en-US" altLang="zh-TW" sz="1800" dirty="0" smtClean="0"/>
              <a:t>")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3314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Nonlinear Oscillator: Code </a:t>
            </a:r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err="1"/>
              <a:t>xlabel</a:t>
            </a:r>
            <a:r>
              <a:rPr lang="en-US" altLang="zh-TW" sz="1800" dirty="0"/>
              <a:t>("x")</a:t>
            </a:r>
          </a:p>
          <a:p>
            <a:r>
              <a:rPr lang="en-US" altLang="zh-TW" sz="1800" dirty="0" err="1"/>
              <a:t>ylabel</a:t>
            </a:r>
            <a:r>
              <a:rPr lang="en-US" altLang="zh-TW" sz="1800" dirty="0"/>
              <a:t>("velocity")</a:t>
            </a:r>
          </a:p>
          <a:p>
            <a:r>
              <a:rPr lang="en-US" altLang="zh-TW" sz="1800" dirty="0"/>
              <a:t>plot(</a:t>
            </a:r>
            <a:r>
              <a:rPr lang="en-US" altLang="zh-TW" sz="1800" dirty="0" err="1"/>
              <a:t>xdat,vdat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grid(True)</a:t>
            </a:r>
          </a:p>
          <a:p>
            <a:endParaRPr lang="en-US" altLang="zh-TW" sz="1800" dirty="0"/>
          </a:p>
          <a:p>
            <a:r>
              <a:rPr lang="en-US" altLang="zh-TW" sz="1800" dirty="0"/>
              <a:t>show()</a:t>
            </a:r>
          </a:p>
          <a:p>
            <a:r>
              <a:rPr lang="en-US" altLang="zh-TW" sz="1800" dirty="0"/>
              <a:t>print "(%</a:t>
            </a:r>
            <a:r>
              <a:rPr lang="en-US" altLang="zh-TW" sz="1800" dirty="0" err="1"/>
              <a:t>g,%g</a:t>
            </a:r>
            <a:r>
              <a:rPr lang="en-US" altLang="zh-TW" sz="1800" dirty="0"/>
              <a:t>)" % (</a:t>
            </a:r>
            <a:r>
              <a:rPr lang="en-US" altLang="zh-TW" sz="1800" dirty="0" err="1"/>
              <a:t>xdat</a:t>
            </a:r>
            <a:r>
              <a:rPr lang="en-US" altLang="zh-TW" sz="1800" dirty="0"/>
              <a:t>[T],</a:t>
            </a:r>
            <a:r>
              <a:rPr lang="en-US" altLang="zh-TW" sz="1800" dirty="0" err="1"/>
              <a:t>vdat</a:t>
            </a:r>
            <a:r>
              <a:rPr lang="en-US" altLang="zh-TW" sz="1800" dirty="0"/>
              <a:t>[T])</a:t>
            </a:r>
            <a:endParaRPr lang="zh-TW" altLang="en-US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43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Van Del Pol oscillator F=10 T=0~200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Van Del Pol oscillator F=10 T=0~200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初始參數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初始位置 </a:t>
            </a:r>
            <a:r>
              <a:rPr lang="en-US" altLang="zh-TW" dirty="0" smtClean="0"/>
              <a:t>Xo</a:t>
            </a:r>
            <a:r>
              <a:rPr lang="pl-PL" altLang="zh-TW" dirty="0" smtClean="0">
                <a:effectLst/>
              </a:rPr>
              <a:t>=0.754682</a:t>
            </a:r>
          </a:p>
          <a:p>
            <a:r>
              <a:rPr lang="zh-TW" altLang="en-US" dirty="0" smtClean="0"/>
              <a:t>初始速度 </a:t>
            </a:r>
            <a:r>
              <a:rPr lang="en-US" altLang="zh-TW" dirty="0" smtClean="0"/>
              <a:t>Vo</a:t>
            </a:r>
            <a:r>
              <a:rPr lang="pl-PL" altLang="zh-TW" dirty="0" smtClean="0">
                <a:effectLst/>
              </a:rPr>
              <a:t>=-59.7952</a:t>
            </a:r>
          </a:p>
          <a:p>
            <a:r>
              <a:rPr lang="en-US" altLang="zh-TW" dirty="0" smtClean="0"/>
              <a:t>ω</a:t>
            </a:r>
            <a:r>
              <a:rPr lang="pl-PL" altLang="zh-TW" dirty="0" smtClean="0">
                <a:effectLst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9103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F=10 T=200~400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Van Del Pol oscillator F=10 T=200~400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Van Del Pol oscillator F=10 T=800~1000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Van Del Pol oscillator F=10 T=800~1000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Van Del Pol oscillator F=20 T=800~1000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5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Van Del Pol oscillator F=20 T=800~1000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0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F=30 T=800~1000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F=30 T=800~1000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F=40 T=800~1000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F=40 T=800~1000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2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Simple Harmonic Oscillator: Code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#Harmonic oscillator</a:t>
            </a:r>
          </a:p>
          <a:p>
            <a:r>
              <a:rPr lang="en-US" altLang="zh-TW" dirty="0"/>
              <a:t>#dx/</a:t>
            </a:r>
            <a:r>
              <a:rPr lang="en-US" altLang="zh-TW" dirty="0" err="1"/>
              <a:t>dt</a:t>
            </a:r>
            <a:r>
              <a:rPr lang="en-US" altLang="zh-TW" dirty="0"/>
              <a:t>=v</a:t>
            </a:r>
          </a:p>
          <a:p>
            <a:r>
              <a:rPr lang="en-US" altLang="zh-TW" dirty="0"/>
              <a:t>#dv/</a:t>
            </a:r>
            <a:r>
              <a:rPr lang="en-US" altLang="zh-TW" dirty="0" err="1"/>
              <a:t>dt</a:t>
            </a:r>
            <a:r>
              <a:rPr lang="en-US" altLang="zh-TW" dirty="0"/>
              <a:t>=-w*w*x</a:t>
            </a:r>
          </a:p>
          <a:p>
            <a:r>
              <a:rPr lang="en-US" altLang="zh-TW" dirty="0"/>
              <a:t>#x(</a:t>
            </a:r>
            <a:r>
              <a:rPr lang="en-US" altLang="zh-TW" dirty="0" err="1"/>
              <a:t>t+h</a:t>
            </a:r>
            <a:r>
              <a:rPr lang="en-US" altLang="zh-TW" dirty="0"/>
              <a:t>)=x(t)+h*v(</a:t>
            </a:r>
            <a:r>
              <a:rPr lang="en-US" altLang="zh-TW" dirty="0" err="1"/>
              <a:t>t+h</a:t>
            </a:r>
            <a:r>
              <a:rPr lang="en-US" altLang="zh-TW" dirty="0"/>
              <a:t>/2)</a:t>
            </a:r>
          </a:p>
          <a:p>
            <a:r>
              <a:rPr lang="en-US" altLang="zh-TW" dirty="0"/>
              <a:t>#v(</a:t>
            </a:r>
            <a:r>
              <a:rPr lang="en-US" altLang="zh-TW" dirty="0" err="1"/>
              <a:t>t+h</a:t>
            </a:r>
            <a:r>
              <a:rPr lang="en-US" altLang="zh-TW" dirty="0"/>
              <a:t>/2)=v(t-h/2)+h*a(t)</a:t>
            </a:r>
          </a:p>
          <a:p>
            <a:r>
              <a:rPr lang="en-US" altLang="zh-TW" dirty="0"/>
              <a:t>#v(1/2)=v0+(h/2)a0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pylab</a:t>
            </a:r>
            <a:r>
              <a:rPr lang="en-US" altLang="zh-TW" dirty="0"/>
              <a:t> import*</a:t>
            </a:r>
          </a:p>
          <a:p>
            <a:r>
              <a:rPr lang="en-US" altLang="zh-TW" dirty="0"/>
              <a:t>from math import*</a:t>
            </a:r>
          </a:p>
          <a:p>
            <a:r>
              <a:rPr lang="en-US" altLang="zh-TW" dirty="0"/>
              <a:t>x0=0.754682</a:t>
            </a:r>
          </a:p>
          <a:p>
            <a:r>
              <a:rPr lang="en-US" altLang="zh-TW" dirty="0"/>
              <a:t>v0=-59.7952</a:t>
            </a:r>
          </a:p>
          <a:p>
            <a:r>
              <a:rPr lang="en-US" altLang="zh-TW" dirty="0"/>
              <a:t>w=2</a:t>
            </a:r>
          </a:p>
          <a:p>
            <a:r>
              <a:rPr lang="en-US" altLang="zh-TW" dirty="0"/>
              <a:t>t=0 #initial time</a:t>
            </a:r>
          </a:p>
          <a:p>
            <a:r>
              <a:rPr lang="en-US" altLang="zh-TW" dirty="0"/>
              <a:t>h=0.001 #time step size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05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F=50 T=800~1000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F=50 T=800~1000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F=60 T=800~1000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F=60 T=800~1000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Van Del Pol oscillator F=70 T=800~1000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1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 Del Pol oscillator F=70 T=800~1000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Van Del Pol oscillator F=80 T=800~1000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3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Van Del Pol oscillator F=80 T=800~1000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3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Van Del Pol oscillator F=90 T=800~1000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Van Del Pol oscillator F=90 T=800~1000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Harmonic </a:t>
            </a:r>
            <a:r>
              <a:rPr lang="en-US" altLang="zh-TW" dirty="0" smtClean="0"/>
              <a:t>Oscillator: Code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8591" y="1316471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TW" sz="1800" dirty="0" err="1"/>
              <a:t>xdat</a:t>
            </a:r>
            <a:r>
              <a:rPr lang="en-US" altLang="zh-TW" sz="1800" dirty="0"/>
              <a:t>=[]</a:t>
            </a:r>
          </a:p>
          <a:p>
            <a:r>
              <a:rPr lang="en-US" altLang="zh-TW" sz="1800" dirty="0" err="1"/>
              <a:t>vdat</a:t>
            </a:r>
            <a:r>
              <a:rPr lang="en-US" altLang="zh-TW" sz="1800" dirty="0"/>
              <a:t>=[]#velocity data store here</a:t>
            </a:r>
          </a:p>
          <a:p>
            <a:r>
              <a:rPr lang="en-US" altLang="zh-TW" sz="1800" dirty="0"/>
              <a:t>time=[]#time stored here</a:t>
            </a:r>
          </a:p>
          <a:p>
            <a:r>
              <a:rPr lang="en-US" altLang="zh-TW" sz="1800" dirty="0"/>
              <a:t>v0=v0+h*(-w*w*x0)/2</a:t>
            </a:r>
          </a:p>
          <a:p>
            <a:r>
              <a:rPr lang="en-US" altLang="zh-TW" sz="1800" dirty="0"/>
              <a:t>while(t&lt;=100):</a:t>
            </a:r>
          </a:p>
          <a:p>
            <a:r>
              <a:rPr lang="en-US" altLang="zh-TW" sz="1800" dirty="0"/>
              <a:t>    x1=x0+h*v0</a:t>
            </a:r>
          </a:p>
          <a:p>
            <a:r>
              <a:rPr lang="en-US" altLang="zh-TW" sz="1800" dirty="0"/>
              <a:t>    v1=v0+h*(-w*w*x1)</a:t>
            </a:r>
          </a:p>
          <a:p>
            <a:r>
              <a:rPr lang="en-US" altLang="zh-TW" sz="1800" dirty="0"/>
              <a:t>   </a:t>
            </a:r>
          </a:p>
          <a:p>
            <a:r>
              <a:rPr lang="en-US" altLang="zh-TW" sz="1800" dirty="0"/>
              <a:t>    </a:t>
            </a:r>
            <a:r>
              <a:rPr lang="en-US" altLang="zh-TW" sz="1800" dirty="0" err="1"/>
              <a:t>xdat.append</a:t>
            </a:r>
            <a:r>
              <a:rPr lang="en-US" altLang="zh-TW" sz="1800" dirty="0"/>
              <a:t>(x1)</a:t>
            </a:r>
          </a:p>
          <a:p>
            <a:r>
              <a:rPr lang="en-US" altLang="zh-TW" sz="1800" dirty="0"/>
              <a:t>    </a:t>
            </a:r>
            <a:r>
              <a:rPr lang="en-US" altLang="zh-TW" sz="1800" dirty="0" err="1"/>
              <a:t>vdat.append</a:t>
            </a:r>
            <a:r>
              <a:rPr lang="en-US" altLang="zh-TW" sz="1800" dirty="0"/>
              <a:t>(v1)</a:t>
            </a:r>
          </a:p>
          <a:p>
            <a:r>
              <a:rPr lang="en-US" altLang="zh-TW" sz="1800" dirty="0"/>
              <a:t>    </a:t>
            </a:r>
            <a:r>
              <a:rPr lang="en-US" altLang="zh-TW" sz="1800" dirty="0" err="1"/>
              <a:t>time.append</a:t>
            </a:r>
            <a:r>
              <a:rPr lang="en-US" altLang="zh-TW" sz="1800" dirty="0"/>
              <a:t>(t)</a:t>
            </a:r>
          </a:p>
          <a:p>
            <a:r>
              <a:rPr lang="en-US" altLang="zh-TW" sz="1800" dirty="0"/>
              <a:t>    x0=x1</a:t>
            </a:r>
          </a:p>
          <a:p>
            <a:r>
              <a:rPr lang="en-US" altLang="zh-TW" sz="1800" dirty="0"/>
              <a:t>    v0=v1</a:t>
            </a:r>
          </a:p>
          <a:p>
            <a:r>
              <a:rPr lang="en-US" altLang="zh-TW" sz="1800" dirty="0"/>
              <a:t>    t=</a:t>
            </a:r>
            <a:r>
              <a:rPr lang="en-US" altLang="zh-TW" sz="1800" dirty="0" err="1"/>
              <a:t>t+h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364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Van Del Pol oscillator F=100 T=800~1000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091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Van Del Pol oscillator F=100 T=800~1000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37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Classical Dynamics of Particles and Systems,  </a:t>
            </a:r>
            <a:r>
              <a:rPr lang="en-US" altLang="zh-TW" dirty="0" err="1" smtClean="0"/>
              <a:t>Thronton</a:t>
            </a:r>
            <a:r>
              <a:rPr lang="en-US" altLang="zh-TW" dirty="0" smtClean="0"/>
              <a:t> and Marion, 5ed, pp. 99-137</a:t>
            </a:r>
          </a:p>
          <a:p>
            <a:r>
              <a:rPr lang="en-US" altLang="zh-TW" dirty="0"/>
              <a:t>Classical Dynamics of Particles and Systems,  </a:t>
            </a:r>
            <a:r>
              <a:rPr lang="en-US" altLang="zh-TW" dirty="0" err="1"/>
              <a:t>Thronton</a:t>
            </a:r>
            <a:r>
              <a:rPr lang="en-US" altLang="zh-TW" dirty="0"/>
              <a:t> and Marion, 5ed, pp. </a:t>
            </a:r>
            <a:r>
              <a:rPr lang="en-US" altLang="zh-TW" smtClean="0"/>
              <a:t>144-78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973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0154" y="242252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Thank You!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412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Harmonic </a:t>
            </a:r>
            <a:r>
              <a:rPr lang="en-US" altLang="zh-TW" dirty="0" smtClean="0"/>
              <a:t>Oscillator: Code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figure(1)</a:t>
            </a:r>
          </a:p>
          <a:p>
            <a:r>
              <a:rPr lang="en-US" altLang="zh-TW" dirty="0"/>
              <a:t>title("Harmonic oscillator motion")</a:t>
            </a:r>
          </a:p>
          <a:p>
            <a:r>
              <a:rPr lang="en-US" altLang="zh-TW" dirty="0" err="1"/>
              <a:t>xlabel</a:t>
            </a:r>
            <a:r>
              <a:rPr lang="en-US" altLang="zh-TW" dirty="0"/>
              <a:t>(" Time")</a:t>
            </a:r>
          </a:p>
          <a:p>
            <a:r>
              <a:rPr lang="en-US" altLang="zh-TW" dirty="0" err="1"/>
              <a:t>ylabel</a:t>
            </a:r>
            <a:r>
              <a:rPr lang="en-US" altLang="zh-TW" dirty="0"/>
              <a:t>("x")</a:t>
            </a:r>
          </a:p>
          <a:p>
            <a:r>
              <a:rPr lang="en-US" altLang="zh-TW" dirty="0"/>
              <a:t>plot(</a:t>
            </a:r>
            <a:r>
              <a:rPr lang="en-US" altLang="zh-TW" dirty="0" err="1"/>
              <a:t>time,xdat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grid(True)</a:t>
            </a:r>
          </a:p>
          <a:p>
            <a:endParaRPr lang="en-US" altLang="zh-TW" dirty="0"/>
          </a:p>
          <a:p>
            <a:r>
              <a:rPr lang="en-US" altLang="zh-TW" dirty="0"/>
              <a:t>figure(2)</a:t>
            </a:r>
          </a:p>
          <a:p>
            <a:r>
              <a:rPr lang="en-US" altLang="zh-TW" dirty="0"/>
              <a:t>title("Harmonic oscillator motion")</a:t>
            </a:r>
          </a:p>
          <a:p>
            <a:r>
              <a:rPr lang="en-US" altLang="zh-TW" dirty="0" err="1"/>
              <a:t>xlabel</a:t>
            </a:r>
            <a:r>
              <a:rPr lang="en-US" altLang="zh-TW" dirty="0"/>
              <a:t>("Time")</a:t>
            </a:r>
          </a:p>
          <a:p>
            <a:r>
              <a:rPr lang="en-US" altLang="zh-TW" dirty="0" err="1"/>
              <a:t>ylabel</a:t>
            </a:r>
            <a:r>
              <a:rPr lang="en-US" altLang="zh-TW" dirty="0"/>
              <a:t>("Velocity")</a:t>
            </a:r>
          </a:p>
          <a:p>
            <a:r>
              <a:rPr lang="en-US" altLang="zh-TW" dirty="0"/>
              <a:t>plot(</a:t>
            </a:r>
            <a:r>
              <a:rPr lang="en-US" altLang="zh-TW" dirty="0" err="1"/>
              <a:t>time,vdat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grid(True)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26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Harmonic </a:t>
            </a:r>
            <a:r>
              <a:rPr lang="en-US" altLang="zh-TW" dirty="0" smtClean="0"/>
              <a:t>Oscillator: Code 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figure(3)</a:t>
            </a:r>
          </a:p>
          <a:p>
            <a:r>
              <a:rPr lang="en-US" altLang="zh-TW" sz="1800" dirty="0"/>
              <a:t>title("Harmonic oscillator motion")</a:t>
            </a:r>
          </a:p>
          <a:p>
            <a:r>
              <a:rPr lang="en-US" altLang="zh-TW" sz="1800" dirty="0" err="1"/>
              <a:t>xlabel</a:t>
            </a:r>
            <a:r>
              <a:rPr lang="en-US" altLang="zh-TW" sz="1800" dirty="0"/>
              <a:t>("x")</a:t>
            </a:r>
          </a:p>
          <a:p>
            <a:r>
              <a:rPr lang="en-US" altLang="zh-TW" sz="1800" dirty="0" err="1"/>
              <a:t>ylabel</a:t>
            </a:r>
            <a:r>
              <a:rPr lang="en-US" altLang="zh-TW" sz="1800" dirty="0"/>
              <a:t>("Velocity")</a:t>
            </a:r>
          </a:p>
          <a:p>
            <a:r>
              <a:rPr lang="en-US" altLang="zh-TW" sz="1800" dirty="0"/>
              <a:t>plot(</a:t>
            </a:r>
            <a:r>
              <a:rPr lang="en-US" altLang="zh-TW" sz="1800" dirty="0" err="1"/>
              <a:t>xdat,vdat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grid(True)</a:t>
            </a:r>
          </a:p>
          <a:p>
            <a:endParaRPr lang="en-US" altLang="zh-TW" sz="1800" dirty="0"/>
          </a:p>
          <a:p>
            <a:r>
              <a:rPr lang="en-US" altLang="zh-TW" sz="1800" dirty="0"/>
              <a:t>show</a:t>
            </a:r>
            <a:r>
              <a:rPr lang="en-US" altLang="zh-TW" sz="1800" dirty="0" smtClean="0"/>
              <a:t>()</a:t>
            </a:r>
          </a:p>
          <a:p>
            <a:endParaRPr lang="en-US" altLang="zh-TW" sz="1800" dirty="0"/>
          </a:p>
          <a:p>
            <a:r>
              <a:rPr lang="en-US" altLang="zh-TW" sz="1800" dirty="0"/>
              <a:t>print "(%</a:t>
            </a:r>
            <a:r>
              <a:rPr lang="en-US" altLang="zh-TW" sz="1800" dirty="0" err="1"/>
              <a:t>g,%g</a:t>
            </a:r>
            <a:r>
              <a:rPr lang="en-US" altLang="zh-TW" sz="1800" dirty="0"/>
              <a:t>)" % (</a:t>
            </a:r>
            <a:r>
              <a:rPr lang="en-US" altLang="zh-TW" sz="1800" dirty="0" err="1"/>
              <a:t>xdat</a:t>
            </a:r>
            <a:r>
              <a:rPr lang="en-US" altLang="zh-TW" sz="1800" dirty="0"/>
              <a:t>[T],</a:t>
            </a:r>
            <a:r>
              <a:rPr lang="en-US" altLang="zh-TW" sz="1800" dirty="0" err="1"/>
              <a:t>vdat</a:t>
            </a:r>
            <a:r>
              <a:rPr lang="en-US" altLang="zh-TW" sz="1800" dirty="0"/>
              <a:t>[T])</a:t>
            </a:r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4281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1242</Words>
  <Application>Microsoft Office PowerPoint</Application>
  <PresentationFormat>寬螢幕</PresentationFormat>
  <Paragraphs>366</Paragraphs>
  <Slides>73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9" baseType="lpstr">
      <vt:lpstr>新細明體</vt:lpstr>
      <vt:lpstr>Arial</vt:lpstr>
      <vt:lpstr>Calibri</vt:lpstr>
      <vt:lpstr>Calibri Light</vt:lpstr>
      <vt:lpstr>Cambria Math</vt:lpstr>
      <vt:lpstr>Office 佈景主題</vt:lpstr>
      <vt:lpstr>計算物理概論 期末專題報告</vt:lpstr>
      <vt:lpstr>題目：震盪系統的模擬</vt:lpstr>
      <vt:lpstr>探討方式</vt:lpstr>
      <vt:lpstr>延伸探討：加入非線性項的混沌效應</vt:lpstr>
      <vt:lpstr>初始參數</vt:lpstr>
      <vt:lpstr>Simple Harmonic Oscillator: Code 1</vt:lpstr>
      <vt:lpstr>Simple Harmonic Oscillator: Code 2</vt:lpstr>
      <vt:lpstr>Simple Harmonic Oscillator: Code 3</vt:lpstr>
      <vt:lpstr>Simple Harmonic Oscillator: Code 4</vt:lpstr>
      <vt:lpstr>Simple Harmonic Oscillator: x-t Plot</vt:lpstr>
      <vt:lpstr>Simple Harmonic Oscillator: v-t Plot</vt:lpstr>
      <vt:lpstr>Simple Harmonic Oscillator: Phase Diagram</vt:lpstr>
      <vt:lpstr>Lissajous Curves: Code 1</vt:lpstr>
      <vt:lpstr>Lissajous Curves: Code 2</vt:lpstr>
      <vt:lpstr>Lissajous Curves: Code 3</vt:lpstr>
      <vt:lpstr>Lissajous Curves: Code 4</vt:lpstr>
      <vt:lpstr>Lissajous Curves: Code 5</vt:lpstr>
      <vt:lpstr>Lissajous Curve: Phase Diagram</vt:lpstr>
      <vt:lpstr>Damping Harmonic Oscillator: Code 1</vt:lpstr>
      <vt:lpstr>Damping Harmonic Oscillator: Code 2</vt:lpstr>
      <vt:lpstr>Damping Harmonic Oscillator: Code 3</vt:lpstr>
      <vt:lpstr>Damping Harmonic Oscillator: Code 4</vt:lpstr>
      <vt:lpstr>Damping Harmonic Oscillator: Code 5</vt:lpstr>
      <vt:lpstr>Damping Harmonic Oscillator:  Underdamping Motion: x-t Plot</vt:lpstr>
      <vt:lpstr>Damping Harmonic Oscillator:  Underdamping Motion: Phase Diagram</vt:lpstr>
      <vt:lpstr>Damping Harmonic Oscillator:  Critically damping Motion: x-t Plot</vt:lpstr>
      <vt:lpstr>Damping Harmonic Oscillator:  Critically damping Motion: Phase Diagram</vt:lpstr>
      <vt:lpstr>Damping Harmonic Oscillator:  Overdamping Motion: x-t Plot</vt:lpstr>
      <vt:lpstr>Damping Harmonic Oscillator:  Overdamping Motion: Phase Diagram</vt:lpstr>
      <vt:lpstr>Driven Harmonic Oscillator: Code 1</vt:lpstr>
      <vt:lpstr>Driven Harmonic Oscillator: Code 2</vt:lpstr>
      <vt:lpstr>Driven Harmonic Oscillator: Code 3</vt:lpstr>
      <vt:lpstr>Driven Harmonic Oscillator: Code 4</vt:lpstr>
      <vt:lpstr>Driven Harmonic Oscillator: Code 5</vt:lpstr>
      <vt:lpstr>Driven SHM ω=ω_0</vt:lpstr>
      <vt:lpstr>Driven SHM ω=ω_0</vt:lpstr>
      <vt:lpstr>Driven SHM ω=1/√2 ω_0</vt:lpstr>
      <vt:lpstr>Driven SHM ω=1/√2 ω_0</vt:lpstr>
      <vt:lpstr>Driven SHM ω=1/10 ω_0</vt:lpstr>
      <vt:lpstr>Driven SHM ω=1/10 ω_0</vt:lpstr>
      <vt:lpstr>Nonlinear Oscillator: Parameter</vt:lpstr>
      <vt:lpstr>Nonlinear Oscillator: Code 1</vt:lpstr>
      <vt:lpstr>Nonlinear Oscillator: Code 2</vt:lpstr>
      <vt:lpstr>Nonlinear Oscillator: Code 3</vt:lpstr>
      <vt:lpstr>Nonlinear Oscillator: Code 4</vt:lpstr>
      <vt:lpstr>Nonlinear Oscillator: Code 5</vt:lpstr>
      <vt:lpstr>Nonlinear Oscillator: Code 6</vt:lpstr>
      <vt:lpstr>Van Del Pol oscillator F=10 T=0~200</vt:lpstr>
      <vt:lpstr>Van Del Pol oscillator F=10 T=0~200</vt:lpstr>
      <vt:lpstr>Van Del Pol oscillator F=10 T=200~400</vt:lpstr>
      <vt:lpstr>Van Del Pol oscillator F=10 T=200~400</vt:lpstr>
      <vt:lpstr>Van Del Pol oscillator F=10 T=800~1000</vt:lpstr>
      <vt:lpstr>Van Del Pol oscillator F=10 T=800~1000</vt:lpstr>
      <vt:lpstr>Van Del Pol oscillator F=20 T=800~1000</vt:lpstr>
      <vt:lpstr>Van Del Pol oscillator F=20 T=800~1000</vt:lpstr>
      <vt:lpstr>Van Del Pol oscillator F=30 T=800~1000</vt:lpstr>
      <vt:lpstr>Van Del Pol oscillator F=30 T=800~1000</vt:lpstr>
      <vt:lpstr>Van Del Pol oscillator F=40 T=800~1000</vt:lpstr>
      <vt:lpstr>Van Del Pol oscillator F=40 T=800~1000</vt:lpstr>
      <vt:lpstr>Van Del Pol oscillator F=50 T=800~1000</vt:lpstr>
      <vt:lpstr>Van Del Pol oscillator F=50 T=800~1000</vt:lpstr>
      <vt:lpstr>Van Del Pol oscillator F=60 T=800~1000</vt:lpstr>
      <vt:lpstr>Van Del Pol oscillator F=60 T=800~1000</vt:lpstr>
      <vt:lpstr>PowerPoint 簡報</vt:lpstr>
      <vt:lpstr>Van Del Pol oscillator F=70 T=800~1000</vt:lpstr>
      <vt:lpstr>Van Del Pol oscillator F=80 T=800~1000</vt:lpstr>
      <vt:lpstr>Van Del Pol oscillator F=80 T=800~1000</vt:lpstr>
      <vt:lpstr>Van Del Pol oscillator F=90 T=800~1000</vt:lpstr>
      <vt:lpstr>Van Del Pol oscillator F=90 T=800~1000</vt:lpstr>
      <vt:lpstr>Van Del Pol oscillator F=100 T=800~1000</vt:lpstr>
      <vt:lpstr>Van Del Pol oscillator F=100 T=800~1000</vt:lpstr>
      <vt:lpstr>參考資料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計算物理概論 期末專題</dc:title>
  <dc:creator>user</dc:creator>
  <cp:lastModifiedBy>user</cp:lastModifiedBy>
  <cp:revision>75</cp:revision>
  <dcterms:created xsi:type="dcterms:W3CDTF">2014-06-08T02:57:07Z</dcterms:created>
  <dcterms:modified xsi:type="dcterms:W3CDTF">2014-06-10T07:30:41Z</dcterms:modified>
</cp:coreProperties>
</file>